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theme/theme4.xml" ContentType="application/vnd.openxmlformats-officedocument.theme+xml"/>
  <Override PartName="/ppt/slideLayouts/slideLayout2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 id="2147483772" r:id="rId2"/>
    <p:sldMasterId id="2147483784" r:id="rId3"/>
    <p:sldMasterId id="2147483787" r:id="rId4"/>
    <p:sldMasterId id="2147483789" r:id="rId5"/>
  </p:sldMasterIdLst>
  <p:notesMasterIdLst>
    <p:notesMasterId r:id="rId27"/>
  </p:notesMasterIdLst>
  <p:sldIdLst>
    <p:sldId id="264" r:id="rId6"/>
    <p:sldId id="266" r:id="rId7"/>
    <p:sldId id="268" r:id="rId8"/>
    <p:sldId id="269"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67" r:id="rId2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762" autoAdjust="0"/>
    <p:restoredTop sz="62469" autoAdjust="0"/>
  </p:normalViewPr>
  <p:slideViewPr>
    <p:cSldViewPr snapToGrid="0" snapToObjects="1">
      <p:cViewPr varScale="1">
        <p:scale>
          <a:sx n="70" d="100"/>
          <a:sy n="70" d="100"/>
        </p:scale>
        <p:origin x="2035" y="5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0.jpe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0.png>
</file>

<file path=ppt/media/image31.png>
</file>

<file path=ppt/media/image32.png>
</file>

<file path=ppt/media/image33.png>
</file>

<file path=ppt/media/image34.jpeg>
</file>

<file path=ppt/media/image35.png>
</file>

<file path=ppt/media/image36.sv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384DA7-8517-458E-A9FC-C6FB3198C951}" type="datetimeFigureOut">
              <a:rPr lang="en-US" smtClean="0"/>
              <a:t>12/8/2019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BB4FB6-46D1-4CD5-AE6A-682F476269E5}" type="slidenum">
              <a:rPr lang="en-US" smtClean="0"/>
              <a:t>‹#›</a:t>
            </a:fld>
            <a:endParaRPr lang="en-US"/>
          </a:p>
        </p:txBody>
      </p:sp>
    </p:spTree>
    <p:extLst>
      <p:ext uri="{BB962C8B-B14F-4D97-AF65-F5344CB8AC3E}">
        <p14:creationId xmlns:p14="http://schemas.microsoft.com/office/powerpoint/2010/main" val="3934809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Cultural preservation plays an important role in maintaining our identity. A lot of effort has been devoted to preserving history through formal education or exhibiting artifacts in museums. However, artifacts positioned at the site, lost historical buildings that cannot be reconstructed, or battlefield events that cannot be recreated, make it difficult for the majority of interested viewers to experience them. To alleviate this obstacle and to promote cultural values, a wide range of modern technologies have been adapted to bring people closer to their historical identity. One of the most popular approaches is to create a virtual artifact using virtual reality and augmented reality to reconstruct the models and let viewers experience them. However, due to the distance or lack of Head Mounted Display it is still difficult to get viewers explore the products, especially when it comes to a series of historical events.</a:t>
            </a:r>
          </a:p>
          <a:p>
            <a:endParaRPr lang="en-US" dirty="0"/>
          </a:p>
        </p:txBody>
      </p:sp>
      <p:sp>
        <p:nvSpPr>
          <p:cNvPr id="4" name="Slide Number Placeholder 3"/>
          <p:cNvSpPr>
            <a:spLocks noGrp="1"/>
          </p:cNvSpPr>
          <p:nvPr>
            <p:ph type="sldNum" sz="quarter" idx="5"/>
          </p:nvPr>
        </p:nvSpPr>
        <p:spPr/>
        <p:txBody>
          <a:bodyPr/>
          <a:lstStyle/>
          <a:p>
            <a:fld id="{3BBB4FB6-46D1-4CD5-AE6A-682F476269E5}" type="slidenum">
              <a:rPr lang="en-US" smtClean="0"/>
              <a:t>3</a:t>
            </a:fld>
            <a:endParaRPr lang="en-US"/>
          </a:p>
        </p:txBody>
      </p:sp>
    </p:spTree>
    <p:extLst>
      <p:ext uri="{BB962C8B-B14F-4D97-AF65-F5344CB8AC3E}">
        <p14:creationId xmlns:p14="http://schemas.microsoft.com/office/powerpoint/2010/main" val="30632065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A-Frame is a web framework for building virtual reality (VR) experiences. A-Frame is based on top of HTML, making it simple to get started. But A-Frame is not just a 3D scene graph or a markup language; the core is a powerful entity-component framework that provides a declarative, extensible, and composable structure to three.js.</a:t>
            </a:r>
          </a:p>
        </p:txBody>
      </p:sp>
      <p:sp>
        <p:nvSpPr>
          <p:cNvPr id="4" name="Slide Number Placeholder 3"/>
          <p:cNvSpPr>
            <a:spLocks noGrp="1"/>
          </p:cNvSpPr>
          <p:nvPr>
            <p:ph type="sldNum" sz="quarter" idx="5"/>
          </p:nvPr>
        </p:nvSpPr>
        <p:spPr/>
        <p:txBody>
          <a:bodyPr/>
          <a:lstStyle/>
          <a:p>
            <a:fld id="{3BBB4FB6-46D1-4CD5-AE6A-682F476269E5}" type="slidenum">
              <a:rPr lang="en-US" smtClean="0"/>
              <a:t>12</a:t>
            </a:fld>
            <a:endParaRPr lang="en-US"/>
          </a:p>
        </p:txBody>
      </p:sp>
    </p:spTree>
    <p:extLst>
      <p:ext uri="{BB962C8B-B14F-4D97-AF65-F5344CB8AC3E}">
        <p14:creationId xmlns:p14="http://schemas.microsoft.com/office/powerpoint/2010/main" val="1951303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AR.js is an efficient Augmented Reality solution on the Web. It runs 100% in your web browser, this means no app to install! There is no need for a specific device either e.g. Tango or </a:t>
            </a:r>
            <a:r>
              <a:rPr lang="en-US" sz="1200" b="0" i="0" kern="1200" dirty="0" err="1">
                <a:solidFill>
                  <a:schemeClr val="tx1"/>
                </a:solidFill>
                <a:effectLst/>
                <a:latin typeface="+mn-lt"/>
                <a:ea typeface="+mn-ea"/>
                <a:cs typeface="+mn-cs"/>
              </a:rPr>
              <a:t>iphone</a:t>
            </a:r>
            <a:r>
              <a:rPr lang="en-US" sz="1200" b="0" i="0" kern="1200" dirty="0">
                <a:solidFill>
                  <a:schemeClr val="tx1"/>
                </a:solidFill>
                <a:effectLst/>
                <a:latin typeface="+mn-lt"/>
                <a:ea typeface="+mn-ea"/>
                <a:cs typeface="+mn-cs"/>
              </a:rPr>
              <a:t>. It runs on all mobile platforms: Android, iOS11 and Windows mobile. You can use it with your own phone.</a:t>
            </a:r>
            <a:endParaRPr lang="en-US" dirty="0"/>
          </a:p>
        </p:txBody>
      </p:sp>
      <p:sp>
        <p:nvSpPr>
          <p:cNvPr id="4" name="Slide Number Placeholder 3"/>
          <p:cNvSpPr>
            <a:spLocks noGrp="1"/>
          </p:cNvSpPr>
          <p:nvPr>
            <p:ph type="sldNum" sz="quarter" idx="5"/>
          </p:nvPr>
        </p:nvSpPr>
        <p:spPr/>
        <p:txBody>
          <a:bodyPr/>
          <a:lstStyle/>
          <a:p>
            <a:fld id="{3BBB4FB6-46D1-4CD5-AE6A-682F476269E5}" type="slidenum">
              <a:rPr lang="en-US" smtClean="0"/>
              <a:t>13</a:t>
            </a:fld>
            <a:endParaRPr lang="en-US"/>
          </a:p>
        </p:txBody>
      </p:sp>
    </p:spTree>
    <p:extLst>
      <p:ext uri="{BB962C8B-B14F-4D97-AF65-F5344CB8AC3E}">
        <p14:creationId xmlns:p14="http://schemas.microsoft.com/office/powerpoint/2010/main" val="1270346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AR.js is an efficient Augmented Reality solution on the Web. It runs 100% in your web browser, this means no app to install! There is no need for a specific device either e.g. Tango or </a:t>
            </a:r>
            <a:r>
              <a:rPr lang="en-US" sz="1200" b="0" i="0" kern="1200" dirty="0" err="1">
                <a:solidFill>
                  <a:schemeClr val="tx1"/>
                </a:solidFill>
                <a:effectLst/>
                <a:latin typeface="+mn-lt"/>
                <a:ea typeface="+mn-ea"/>
                <a:cs typeface="+mn-cs"/>
              </a:rPr>
              <a:t>iphone</a:t>
            </a:r>
            <a:r>
              <a:rPr lang="en-US" sz="1200" b="0" i="0" kern="1200" dirty="0">
                <a:solidFill>
                  <a:schemeClr val="tx1"/>
                </a:solidFill>
                <a:effectLst/>
                <a:latin typeface="+mn-lt"/>
                <a:ea typeface="+mn-ea"/>
                <a:cs typeface="+mn-cs"/>
              </a:rPr>
              <a:t>. It runs on all mobile platforms: Android, iOS11 and Windows mobile. You can use it with your own phone.</a:t>
            </a:r>
            <a:endParaRPr lang="en-US" dirty="0"/>
          </a:p>
        </p:txBody>
      </p:sp>
      <p:sp>
        <p:nvSpPr>
          <p:cNvPr id="4" name="Slide Number Placeholder 3"/>
          <p:cNvSpPr>
            <a:spLocks noGrp="1"/>
          </p:cNvSpPr>
          <p:nvPr>
            <p:ph type="sldNum" sz="quarter" idx="5"/>
          </p:nvPr>
        </p:nvSpPr>
        <p:spPr/>
        <p:txBody>
          <a:bodyPr/>
          <a:lstStyle/>
          <a:p>
            <a:fld id="{3BBB4FB6-46D1-4CD5-AE6A-682F476269E5}" type="slidenum">
              <a:rPr lang="en-US" smtClean="0"/>
              <a:t>14</a:t>
            </a:fld>
            <a:endParaRPr lang="en-US"/>
          </a:p>
        </p:txBody>
      </p:sp>
    </p:spTree>
    <p:extLst>
      <p:ext uri="{BB962C8B-B14F-4D97-AF65-F5344CB8AC3E}">
        <p14:creationId xmlns:p14="http://schemas.microsoft.com/office/powerpoint/2010/main" val="3904102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B4FB6-46D1-4CD5-AE6A-682F476269E5}" type="slidenum">
              <a:rPr lang="en-US" smtClean="0"/>
              <a:t>15</a:t>
            </a:fld>
            <a:endParaRPr lang="en-US"/>
          </a:p>
        </p:txBody>
      </p:sp>
    </p:spTree>
    <p:extLst>
      <p:ext uri="{BB962C8B-B14F-4D97-AF65-F5344CB8AC3E}">
        <p14:creationId xmlns:p14="http://schemas.microsoft.com/office/powerpoint/2010/main" val="1396858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B4FB6-46D1-4CD5-AE6A-682F476269E5}" type="slidenum">
              <a:rPr lang="en-US" smtClean="0"/>
              <a:t>16</a:t>
            </a:fld>
            <a:endParaRPr lang="en-US"/>
          </a:p>
        </p:txBody>
      </p:sp>
    </p:spTree>
    <p:extLst>
      <p:ext uri="{BB962C8B-B14F-4D97-AF65-F5344CB8AC3E}">
        <p14:creationId xmlns:p14="http://schemas.microsoft.com/office/powerpoint/2010/main" val="1708719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B4FB6-46D1-4CD5-AE6A-682F476269E5}" type="slidenum">
              <a:rPr lang="en-US" smtClean="0"/>
              <a:t>17</a:t>
            </a:fld>
            <a:endParaRPr lang="en-US"/>
          </a:p>
        </p:txBody>
      </p:sp>
    </p:spTree>
    <p:extLst>
      <p:ext uri="{BB962C8B-B14F-4D97-AF65-F5344CB8AC3E}">
        <p14:creationId xmlns:p14="http://schemas.microsoft.com/office/powerpoint/2010/main" val="11588432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B4FB6-46D1-4CD5-AE6A-682F476269E5}" type="slidenum">
              <a:rPr lang="en-US" smtClean="0"/>
              <a:t>18</a:t>
            </a:fld>
            <a:endParaRPr lang="en-US"/>
          </a:p>
        </p:txBody>
      </p:sp>
    </p:spTree>
    <p:extLst>
      <p:ext uri="{BB962C8B-B14F-4D97-AF65-F5344CB8AC3E}">
        <p14:creationId xmlns:p14="http://schemas.microsoft.com/office/powerpoint/2010/main" val="34005708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endParaRPr lang="en-US" dirty="0"/>
          </a:p>
        </p:txBody>
      </p:sp>
      <p:sp>
        <p:nvSpPr>
          <p:cNvPr id="4" name="Slide Number Placeholder 3"/>
          <p:cNvSpPr>
            <a:spLocks noGrp="1"/>
          </p:cNvSpPr>
          <p:nvPr>
            <p:ph type="sldNum" sz="quarter" idx="5"/>
          </p:nvPr>
        </p:nvSpPr>
        <p:spPr/>
        <p:txBody>
          <a:bodyPr/>
          <a:lstStyle/>
          <a:p>
            <a:fld id="{3BBB4FB6-46D1-4CD5-AE6A-682F476269E5}" type="slidenum">
              <a:rPr lang="en-US" smtClean="0"/>
              <a:t>19</a:t>
            </a:fld>
            <a:endParaRPr lang="en-US"/>
          </a:p>
        </p:txBody>
      </p:sp>
    </p:spTree>
    <p:extLst>
      <p:ext uri="{BB962C8B-B14F-4D97-AF65-F5344CB8AC3E}">
        <p14:creationId xmlns:p14="http://schemas.microsoft.com/office/powerpoint/2010/main" val="3364587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Cultural preservation plays an important role in maintaining our identity. A lot of effort has been devoted to preserving history through formal education or exhibiting artifacts in museums. However, artifacts positioned at the site, lost historical buildings that cannot be reconstructed, or battlefield events that cannot be recreated, make it difficult for the majority of interested viewers to experience them. To alleviate this obstacle and to promote cultural values, a wide range of modern technologies have been adapted to bring people closer to their historical identity. One of the most popular approaches is to create a virtual artifact using virtual reality and augmented reality to reconstruct the models and let viewers experience them. However, due to the distance or lack of Head Mounted Display it is still difficult to get viewers explore the products, especially when it comes to a series of historical events.</a:t>
            </a:r>
          </a:p>
          <a:p>
            <a:endParaRPr lang="en-US" dirty="0"/>
          </a:p>
        </p:txBody>
      </p:sp>
      <p:sp>
        <p:nvSpPr>
          <p:cNvPr id="4" name="Slide Number Placeholder 3"/>
          <p:cNvSpPr>
            <a:spLocks noGrp="1"/>
          </p:cNvSpPr>
          <p:nvPr>
            <p:ph type="sldNum" sz="quarter" idx="5"/>
          </p:nvPr>
        </p:nvSpPr>
        <p:spPr/>
        <p:txBody>
          <a:bodyPr/>
          <a:lstStyle/>
          <a:p>
            <a:fld id="{3BBB4FB6-46D1-4CD5-AE6A-682F476269E5}" type="slidenum">
              <a:rPr lang="en-US" smtClean="0"/>
              <a:t>4</a:t>
            </a:fld>
            <a:endParaRPr lang="en-US"/>
          </a:p>
        </p:txBody>
      </p:sp>
    </p:spTree>
    <p:extLst>
      <p:ext uri="{BB962C8B-B14F-4D97-AF65-F5344CB8AC3E}">
        <p14:creationId xmlns:p14="http://schemas.microsoft.com/office/powerpoint/2010/main" val="2895441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rich history unfolding over hundreds or even millions of years is always prone to gaps in learning and understanding a country's culture, especially when considering an individual state within that country. </a:t>
            </a:r>
            <a:r>
              <a:rPr lang="en-US" dirty="0" err="1"/>
              <a:t>Palmito</a:t>
            </a:r>
            <a:r>
              <a:rPr lang="en-US" dirty="0"/>
              <a:t> Ranch Battlefield in Cameron County, Texas, for example, is one of the most significant historical sites in the American Civil War, but few people are aware of it. The historic battle of </a:t>
            </a:r>
            <a:r>
              <a:rPr lang="en-US" dirty="0" err="1"/>
              <a:t>Palmito</a:t>
            </a:r>
            <a:r>
              <a:rPr lang="en-US" dirty="0"/>
              <a:t> Ranch occurred on May 12th to 13th, 1865 as a Union campaign of expedition from Brazos Santiago, Texas. It is the site of the last land battle fought in the Civil War and actually occurred after the war had officially ended with the Confederate Army (South) surrendering to the Union Army (North). </a:t>
            </a:r>
          </a:p>
        </p:txBody>
      </p:sp>
      <p:sp>
        <p:nvSpPr>
          <p:cNvPr id="4" name="Slide Number Placeholder 3"/>
          <p:cNvSpPr>
            <a:spLocks noGrp="1"/>
          </p:cNvSpPr>
          <p:nvPr>
            <p:ph type="sldNum" sz="quarter" idx="5"/>
          </p:nvPr>
        </p:nvSpPr>
        <p:spPr/>
        <p:txBody>
          <a:bodyPr/>
          <a:lstStyle/>
          <a:p>
            <a:fld id="{3BBB4FB6-46D1-4CD5-AE6A-682F476269E5}" type="slidenum">
              <a:rPr lang="en-US" smtClean="0"/>
              <a:t>5</a:t>
            </a:fld>
            <a:endParaRPr lang="en-US"/>
          </a:p>
        </p:txBody>
      </p:sp>
    </p:spTree>
    <p:extLst>
      <p:ext uri="{BB962C8B-B14F-4D97-AF65-F5344CB8AC3E}">
        <p14:creationId xmlns:p14="http://schemas.microsoft.com/office/powerpoint/2010/main" val="1712148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Several programs administered by agencies including the National Park Service (e.g., Battlefield Planning Grants, Battlefield Land Acquisition Grants, </a:t>
            </a:r>
            <a:r>
              <a:rPr lang="en-US" dirty="0" err="1"/>
              <a:t>Palmito</a:t>
            </a:r>
            <a:r>
              <a:rPr lang="en-US" dirty="0"/>
              <a:t> Ranch Battlefield Preservation Plan (PRBPP) have been set up to promote the preservation, management, and interpretation of significant historical battlefields as cultural landscapes. To the best of our knowledge, no other studies exist exploiting the use of Augmented Reality to simulate this battle. This paper tries to fill this gap by proposing a web-based Augmented Reality Application that helps promote cultural identity by enabling students and tourists to experience a historically significant Civil War site in Texas</a:t>
            </a:r>
          </a:p>
        </p:txBody>
      </p:sp>
      <p:sp>
        <p:nvSpPr>
          <p:cNvPr id="4" name="Slide Number Placeholder 3"/>
          <p:cNvSpPr>
            <a:spLocks noGrp="1"/>
          </p:cNvSpPr>
          <p:nvPr>
            <p:ph type="sldNum" sz="quarter" idx="5"/>
          </p:nvPr>
        </p:nvSpPr>
        <p:spPr/>
        <p:txBody>
          <a:bodyPr/>
          <a:lstStyle/>
          <a:p>
            <a:fld id="{3BBB4FB6-46D1-4CD5-AE6A-682F476269E5}" type="slidenum">
              <a:rPr lang="en-US" smtClean="0"/>
              <a:t>6</a:t>
            </a:fld>
            <a:endParaRPr lang="en-US"/>
          </a:p>
        </p:txBody>
      </p:sp>
    </p:spTree>
    <p:extLst>
      <p:ext uri="{BB962C8B-B14F-4D97-AF65-F5344CB8AC3E}">
        <p14:creationId xmlns:p14="http://schemas.microsoft.com/office/powerpoint/2010/main" val="1799624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Rafal</a:t>
            </a:r>
            <a:r>
              <a:rPr lang="en-US" dirty="0"/>
              <a:t> et al presented the Augmented Representation of Cultural Objects (ARCO) project which allows designers to create, manipulate and present virtual 3D cultural objects in both VR and AR environments. The proposed system consists of three main components, including content production, content management, and visualization. The content acquisition components include object creation and manipulation. These digitized virtual objects are stored in the repository where the application layer will query and render to the 3D environment or superimpose them onto a marker</a:t>
            </a:r>
          </a:p>
        </p:txBody>
      </p:sp>
      <p:sp>
        <p:nvSpPr>
          <p:cNvPr id="4" name="Slide Number Placeholder 3"/>
          <p:cNvSpPr>
            <a:spLocks noGrp="1"/>
          </p:cNvSpPr>
          <p:nvPr>
            <p:ph type="sldNum" sz="quarter" idx="5"/>
          </p:nvPr>
        </p:nvSpPr>
        <p:spPr/>
        <p:txBody>
          <a:bodyPr/>
          <a:lstStyle/>
          <a:p>
            <a:fld id="{3BBB4FB6-46D1-4CD5-AE6A-682F476269E5}" type="slidenum">
              <a:rPr lang="en-US" smtClean="0"/>
              <a:t>7</a:t>
            </a:fld>
            <a:endParaRPr lang="en-US"/>
          </a:p>
        </p:txBody>
      </p:sp>
    </p:spTree>
    <p:extLst>
      <p:ext uri="{BB962C8B-B14F-4D97-AF65-F5344CB8AC3E}">
        <p14:creationId xmlns:p14="http://schemas.microsoft.com/office/powerpoint/2010/main" val="31031018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Papagiannakis</a:t>
            </a:r>
            <a:r>
              <a:rPr lang="en-US" dirty="0"/>
              <a:t> et al reconstructed ancient Pompeii using mixed virtual reality to recreate and promote the civilization's cultural values. The dramatic stories were revived through a complete simulation of animated virtual human actors (i.e., clothes, body, skin, face) superimposed in the real world. This work provides an outstanding experience for museum visitors in both indoor and outdoor activities</a:t>
            </a:r>
          </a:p>
        </p:txBody>
      </p:sp>
      <p:sp>
        <p:nvSpPr>
          <p:cNvPr id="4" name="Slide Number Placeholder 3"/>
          <p:cNvSpPr>
            <a:spLocks noGrp="1"/>
          </p:cNvSpPr>
          <p:nvPr>
            <p:ph type="sldNum" sz="quarter" idx="5"/>
          </p:nvPr>
        </p:nvSpPr>
        <p:spPr/>
        <p:txBody>
          <a:bodyPr/>
          <a:lstStyle/>
          <a:p>
            <a:fld id="{3BBB4FB6-46D1-4CD5-AE6A-682F476269E5}" type="slidenum">
              <a:rPr lang="en-US" smtClean="0"/>
              <a:t>8</a:t>
            </a:fld>
            <a:endParaRPr lang="en-US"/>
          </a:p>
        </p:txBody>
      </p:sp>
    </p:spTree>
    <p:extLst>
      <p:ext uri="{BB962C8B-B14F-4D97-AF65-F5344CB8AC3E}">
        <p14:creationId xmlns:p14="http://schemas.microsoft.com/office/powerpoint/2010/main" val="1503200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ARCHEOGUIDE is an interesting project that helps visitors explore and experience ancient artifacts based on their interests or needs. The application was embedded in a personalized electronic device and worked as a tour assistant. Enthusiasts select the site of interest, then the system guides them through the site. The position-orientation tracking component is used as an indicator to display in AR the reconstruction of the ancient buildings</a:t>
            </a:r>
          </a:p>
        </p:txBody>
      </p:sp>
      <p:sp>
        <p:nvSpPr>
          <p:cNvPr id="4" name="Slide Number Placeholder 3"/>
          <p:cNvSpPr>
            <a:spLocks noGrp="1"/>
          </p:cNvSpPr>
          <p:nvPr>
            <p:ph type="sldNum" sz="quarter" idx="5"/>
          </p:nvPr>
        </p:nvSpPr>
        <p:spPr/>
        <p:txBody>
          <a:bodyPr/>
          <a:lstStyle/>
          <a:p>
            <a:fld id="{3BBB4FB6-46D1-4CD5-AE6A-682F476269E5}" type="slidenum">
              <a:rPr lang="en-US" smtClean="0"/>
              <a:t>9</a:t>
            </a:fld>
            <a:endParaRPr lang="en-US"/>
          </a:p>
        </p:txBody>
      </p:sp>
    </p:spTree>
    <p:extLst>
      <p:ext uri="{BB962C8B-B14F-4D97-AF65-F5344CB8AC3E}">
        <p14:creationId xmlns:p14="http://schemas.microsoft.com/office/powerpoint/2010/main" val="837520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interesting project using Augmented Reality was developed by Fritz et al through a project called PRISMA. Similar to the above projects, it employs an AR 3D visualization device capable of working as a tourist guide. </a:t>
            </a:r>
          </a:p>
        </p:txBody>
      </p:sp>
      <p:sp>
        <p:nvSpPr>
          <p:cNvPr id="4" name="Slide Number Placeholder 3"/>
          <p:cNvSpPr>
            <a:spLocks noGrp="1"/>
          </p:cNvSpPr>
          <p:nvPr>
            <p:ph type="sldNum" sz="quarter" idx="5"/>
          </p:nvPr>
        </p:nvSpPr>
        <p:spPr/>
        <p:txBody>
          <a:bodyPr/>
          <a:lstStyle/>
          <a:p>
            <a:fld id="{3BBB4FB6-46D1-4CD5-AE6A-682F476269E5}" type="slidenum">
              <a:rPr lang="en-US" smtClean="0"/>
              <a:t>10</a:t>
            </a:fld>
            <a:endParaRPr lang="en-US"/>
          </a:p>
        </p:txBody>
      </p:sp>
    </p:spTree>
    <p:extLst>
      <p:ext uri="{BB962C8B-B14F-4D97-AF65-F5344CB8AC3E}">
        <p14:creationId xmlns:p14="http://schemas.microsoft.com/office/powerpoint/2010/main" val="32046979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interesting project using Augmented Reality was developed by Fritz et al through a project called PRISMA. Similar to the above projects, it employs an AR 3D visualization device capable of working as a tourist guide. </a:t>
            </a:r>
          </a:p>
        </p:txBody>
      </p:sp>
      <p:sp>
        <p:nvSpPr>
          <p:cNvPr id="4" name="Slide Number Placeholder 3"/>
          <p:cNvSpPr>
            <a:spLocks noGrp="1"/>
          </p:cNvSpPr>
          <p:nvPr>
            <p:ph type="sldNum" sz="quarter" idx="5"/>
          </p:nvPr>
        </p:nvSpPr>
        <p:spPr/>
        <p:txBody>
          <a:bodyPr/>
          <a:lstStyle/>
          <a:p>
            <a:fld id="{3BBB4FB6-46D1-4CD5-AE6A-682F476269E5}" type="slidenum">
              <a:rPr lang="en-US" smtClean="0"/>
              <a:t>11</a:t>
            </a:fld>
            <a:endParaRPr lang="en-US"/>
          </a:p>
        </p:txBody>
      </p:sp>
    </p:spTree>
    <p:extLst>
      <p:ext uri="{BB962C8B-B14F-4D97-AF65-F5344CB8AC3E}">
        <p14:creationId xmlns:p14="http://schemas.microsoft.com/office/powerpoint/2010/main" val="35391041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descr="TTUS SEAL.eps"/>
          <p:cNvPicPr>
            <a:picLocks noChangeAspect="1"/>
          </p:cNvPicPr>
          <p:nvPr userDrawn="1"/>
        </p:nvPicPr>
        <p:blipFill>
          <a:blip r:embed="rId2">
            <a:alphaModFix amt="14000"/>
            <a:extLst>
              <a:ext uri="{28A0092B-C50C-407E-A947-70E740481C1C}">
                <a14:useLocalDpi xmlns:a14="http://schemas.microsoft.com/office/drawing/2010/main" val="0"/>
              </a:ext>
            </a:extLst>
          </a:blip>
          <a:stretch>
            <a:fillRect/>
          </a:stretch>
        </p:blipFill>
        <p:spPr>
          <a:xfrm>
            <a:off x="5875098" y="1249218"/>
            <a:ext cx="3592176" cy="3592176"/>
          </a:xfrm>
          <a:prstGeom prst="rect">
            <a:avLst/>
          </a:prstGeom>
        </p:spPr>
      </p:pic>
      <p:sp>
        <p:nvSpPr>
          <p:cNvPr id="2" name="Title 1"/>
          <p:cNvSpPr>
            <a:spLocks noGrp="1"/>
          </p:cNvSpPr>
          <p:nvPr>
            <p:ph type="ctrTitle"/>
          </p:nvPr>
        </p:nvSpPr>
        <p:spPr>
          <a:xfrm>
            <a:off x="685800" y="1"/>
            <a:ext cx="7772400" cy="985212"/>
          </a:xfrm>
        </p:spPr>
        <p:txBody>
          <a:bodyPr>
            <a:normAutofit/>
          </a:bodyPr>
          <a:lstStyle>
            <a:lvl1pPr>
              <a:defRPr sz="2400"/>
            </a:lvl1pPr>
          </a:lstStyle>
          <a:p>
            <a:r>
              <a:rPr lang="en-US" dirty="0"/>
              <a:t>Click to edit Master title style</a:t>
            </a:r>
          </a:p>
        </p:txBody>
      </p:sp>
      <p:sp>
        <p:nvSpPr>
          <p:cNvPr id="3" name="Subtitle 2"/>
          <p:cNvSpPr>
            <a:spLocks noGrp="1"/>
          </p:cNvSpPr>
          <p:nvPr>
            <p:ph type="subTitle" idx="1"/>
          </p:nvPr>
        </p:nvSpPr>
        <p:spPr>
          <a:xfrm>
            <a:off x="685800" y="1914043"/>
            <a:ext cx="6400800" cy="1314450"/>
          </a:xfrm>
        </p:spPr>
        <p:txBody>
          <a:bodyPr>
            <a:normAutofit/>
          </a:bodyPr>
          <a:lstStyle>
            <a:lvl1pPr marL="0" indent="0" algn="ctr">
              <a:buNone/>
              <a:defRPr sz="36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483549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5581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08228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
            <a:ext cx="7772400" cy="985212"/>
          </a:xfrm>
        </p:spPr>
        <p:txBody>
          <a:bodyPr>
            <a:normAutofit/>
          </a:bodyPr>
          <a:lstStyle>
            <a:lvl1pPr>
              <a:defRPr sz="2400"/>
            </a:lvl1pPr>
          </a:lstStyle>
          <a:p>
            <a:r>
              <a:rPr lang="en-US"/>
              <a:t>Click to edit Master title style</a:t>
            </a:r>
            <a:endParaRPr lang="en-US" dirty="0"/>
          </a:p>
        </p:txBody>
      </p:sp>
      <p:sp>
        <p:nvSpPr>
          <p:cNvPr id="3" name="Subtitle 2"/>
          <p:cNvSpPr>
            <a:spLocks noGrp="1"/>
          </p:cNvSpPr>
          <p:nvPr>
            <p:ph type="subTitle" idx="1"/>
          </p:nvPr>
        </p:nvSpPr>
        <p:spPr>
          <a:xfrm>
            <a:off x="685800" y="1914043"/>
            <a:ext cx="6400800" cy="1314450"/>
          </a:xfrm>
        </p:spPr>
        <p:txBody>
          <a:bodyPr>
            <a:normAutofit/>
          </a:bodyPr>
          <a:lstStyle>
            <a:lvl1pPr marL="0" indent="0" algn="ctr">
              <a:buNone/>
              <a:defRPr sz="36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4" name="Picture 3" descr="TTUS SEAL Bline.eps"/>
          <p:cNvPicPr>
            <a:picLocks noChangeAspect="1"/>
          </p:cNvPicPr>
          <p:nvPr userDrawn="1"/>
        </p:nvPicPr>
        <p:blipFill>
          <a:blip r:embed="rId2">
            <a:alphaModFix amt="13000"/>
            <a:extLst>
              <a:ext uri="{28A0092B-C50C-407E-A947-70E740481C1C}">
                <a14:useLocalDpi xmlns:a14="http://schemas.microsoft.com/office/drawing/2010/main" val="0"/>
              </a:ext>
            </a:extLst>
          </a:blip>
          <a:stretch>
            <a:fillRect/>
          </a:stretch>
        </p:blipFill>
        <p:spPr>
          <a:xfrm>
            <a:off x="5875098" y="1249218"/>
            <a:ext cx="3592176" cy="3592176"/>
          </a:xfrm>
          <a:prstGeom prst="rect">
            <a:avLst/>
          </a:prstGeom>
        </p:spPr>
      </p:pic>
    </p:spTree>
    <p:extLst>
      <p:ext uri="{BB962C8B-B14F-4D97-AF65-F5344CB8AC3E}">
        <p14:creationId xmlns:p14="http://schemas.microsoft.com/office/powerpoint/2010/main" val="2483549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87998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742405"/>
            <a:ext cx="7772400" cy="1406261"/>
          </a:xfrm>
        </p:spPr>
        <p:txBody>
          <a:bodyPr anchor="t"/>
          <a:lstStyle>
            <a:lvl1pPr algn="l">
              <a:defRPr sz="4000" b="1" cap="all">
                <a:solidFill>
                  <a:srgbClr val="000000"/>
                </a:solidFill>
              </a:defRPr>
            </a:lvl1pPr>
          </a:lstStyle>
          <a:p>
            <a:r>
              <a:rPr lang="en-US"/>
              <a:t>Click to edit Master title style</a:t>
            </a:r>
            <a:endParaRPr lang="en-US" dirty="0"/>
          </a:p>
        </p:txBody>
      </p:sp>
      <p:sp>
        <p:nvSpPr>
          <p:cNvPr id="3" name="Text Placeholder 2"/>
          <p:cNvSpPr>
            <a:spLocks noGrp="1"/>
          </p:cNvSpPr>
          <p:nvPr>
            <p:ph type="body" idx="1"/>
          </p:nvPr>
        </p:nvSpPr>
        <p:spPr>
          <a:xfrm>
            <a:off x="722313" y="1616869"/>
            <a:ext cx="7772400" cy="1125537"/>
          </a:xfrm>
        </p:spPr>
        <p:txBody>
          <a:bodyPr anchor="b"/>
          <a:lstStyle>
            <a:lvl1pPr marL="0" indent="0">
              <a:buNone/>
              <a:defRPr sz="2000">
                <a:solidFill>
                  <a:srgbClr val="000000"/>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502444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8542" y="1200150"/>
            <a:ext cx="3817257"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200150"/>
            <a:ext cx="3817257"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78480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8542" y="1123758"/>
            <a:ext cx="3818845" cy="71601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8542" y="1839768"/>
            <a:ext cx="381884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23758"/>
            <a:ext cx="3820432" cy="71601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839768"/>
            <a:ext cx="3820432"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043778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308140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9958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7842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5"/>
            <a:ext cx="3008313" cy="391273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12859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87998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8954752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55816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08228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149639"/>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lid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5027385"/>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ertical Title and Text">
    <p:bg>
      <p:bgPr>
        <a:solidFill>
          <a:srgbClr val="CC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33765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91979" y="2173245"/>
            <a:ext cx="6400800" cy="1314450"/>
          </a:xfrm>
          <a:prstGeom prst="rect">
            <a:avLst/>
          </a:prstGeom>
        </p:spPr>
        <p:txBody>
          <a:bodyPr>
            <a:normAutofit/>
          </a:bodyPr>
          <a:lstStyle>
            <a:lvl1pPr marL="0" indent="0" algn="l">
              <a:buNone/>
              <a:defRPr sz="360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4707990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85113" y="2049678"/>
            <a:ext cx="6400800" cy="1314450"/>
          </a:xfrm>
          <a:prstGeom prst="rect">
            <a:avLst/>
          </a:prstGeom>
        </p:spPr>
        <p:txBody>
          <a:bodyPr>
            <a:normAutofit/>
          </a:bodyPr>
          <a:lstStyle>
            <a:lvl1pPr marL="0" indent="0" algn="l">
              <a:buNone/>
              <a:defRPr sz="36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901973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742405"/>
            <a:ext cx="7772400" cy="1406261"/>
          </a:xfrm>
        </p:spPr>
        <p:txBody>
          <a:bodyPr anchor="t"/>
          <a:lstStyle>
            <a:lvl1pPr algn="l">
              <a:defRPr sz="4000" b="1" cap="all">
                <a:solidFill>
                  <a:srgbClr val="000000"/>
                </a:solidFill>
              </a:defRPr>
            </a:lvl1pPr>
          </a:lstStyle>
          <a:p>
            <a:r>
              <a:rPr lang="en-US" dirty="0"/>
              <a:t>Click to edit Master title style</a:t>
            </a:r>
          </a:p>
        </p:txBody>
      </p:sp>
      <p:sp>
        <p:nvSpPr>
          <p:cNvPr id="3" name="Text Placeholder 2"/>
          <p:cNvSpPr>
            <a:spLocks noGrp="1"/>
          </p:cNvSpPr>
          <p:nvPr>
            <p:ph type="body" idx="1"/>
          </p:nvPr>
        </p:nvSpPr>
        <p:spPr>
          <a:xfrm>
            <a:off x="722313" y="1616869"/>
            <a:ext cx="7772400" cy="1125537"/>
          </a:xfrm>
        </p:spPr>
        <p:txBody>
          <a:bodyPr anchor="b"/>
          <a:lstStyle>
            <a:lvl1pPr marL="0" indent="0">
              <a:buNone/>
              <a:defRPr sz="2000">
                <a:solidFill>
                  <a:srgbClr val="000000"/>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950244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78542" y="1200150"/>
            <a:ext cx="3817257"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0"/>
            <a:ext cx="3817257"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7848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8542" y="1123758"/>
            <a:ext cx="3818845" cy="71601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78542" y="1839768"/>
            <a:ext cx="381884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23758"/>
            <a:ext cx="3820432" cy="71601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6" y="1839768"/>
            <a:ext cx="3820432"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04377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3081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995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7842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5"/>
            <a:ext cx="3008313" cy="391273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1285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8954752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theme" Target="../theme/theme4.xml"/><Relationship Id="rId1" Type="http://schemas.openxmlformats.org/officeDocument/2006/relationships/slideLayout" Target="../slideLayouts/slideLayout26.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theme" Target="../theme/theme5.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0"/>
            <a:ext cx="9144000" cy="975032"/>
          </a:xfrm>
          <a:prstGeom prst="rect">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descr="TTUS_SEAL.eps"/>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638143" y="65314"/>
            <a:ext cx="827314" cy="827314"/>
          </a:xfrm>
          <a:prstGeom prst="rect">
            <a:avLst/>
          </a:prstGeom>
        </p:spPr>
      </p:pic>
      <p:sp>
        <p:nvSpPr>
          <p:cNvPr id="2" name="Title Placeholder 1"/>
          <p:cNvSpPr>
            <a:spLocks noGrp="1"/>
          </p:cNvSpPr>
          <p:nvPr>
            <p:ph type="title"/>
          </p:nvPr>
        </p:nvSpPr>
        <p:spPr>
          <a:xfrm>
            <a:off x="678543" y="56138"/>
            <a:ext cx="7786914"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78543" y="1200150"/>
            <a:ext cx="7786914" cy="37639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16936327"/>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457200" rtl="0" eaLnBrk="1" latinLnBrk="0" hangingPunct="1">
        <a:spcBef>
          <a:spcPct val="0"/>
        </a:spcBef>
        <a:buNone/>
        <a:defRPr sz="2400" kern="1200">
          <a:solidFill>
            <a:srgbClr val="FFFFFF"/>
          </a:solidFill>
          <a:latin typeface="Times New Roman"/>
          <a:ea typeface="+mj-ea"/>
          <a:cs typeface="Times New Roman"/>
        </a:defRPr>
      </a:lvl1pPr>
    </p:titleStyle>
    <p:bodyStyle>
      <a:lvl1pPr marL="0" indent="0" algn="l" defTabSz="457200" rtl="0" eaLnBrk="1" latinLnBrk="0" hangingPunct="1">
        <a:spcBef>
          <a:spcPct val="20000"/>
        </a:spcBef>
        <a:buFontTx/>
        <a:buNone/>
        <a:defRPr sz="3800" kern="1200">
          <a:solidFill>
            <a:schemeClr val="tx1"/>
          </a:solidFill>
          <a:latin typeface="Times New Roman"/>
          <a:ea typeface="+mn-ea"/>
          <a:cs typeface="Times New Roman"/>
        </a:defRPr>
      </a:lvl1pPr>
      <a:lvl2pPr marL="742950" indent="-285750" algn="l" defTabSz="457200" rtl="0" eaLnBrk="1" latinLnBrk="0" hangingPunct="1">
        <a:spcBef>
          <a:spcPct val="20000"/>
        </a:spcBef>
        <a:buClr>
          <a:srgbClr val="CC0000"/>
        </a:buClr>
        <a:buSzPct val="90000"/>
        <a:buFont typeface="Wingdings" charset="2"/>
        <a:buChar char="§"/>
        <a:defRPr sz="3000" kern="1200">
          <a:solidFill>
            <a:schemeClr val="tx1"/>
          </a:solidFill>
          <a:latin typeface="Times New Roman"/>
          <a:ea typeface="+mn-ea"/>
          <a:cs typeface="Times New Roman"/>
        </a:defRPr>
      </a:lvl2pPr>
      <a:lvl3pPr marL="1143000" indent="-228600" algn="l" defTabSz="457200" rtl="0" eaLnBrk="1" latinLnBrk="0" hangingPunct="1">
        <a:spcBef>
          <a:spcPct val="20000"/>
        </a:spcBef>
        <a:buFont typeface="Arial"/>
        <a:buChar char="•"/>
        <a:defRPr sz="1800" kern="1200">
          <a:solidFill>
            <a:schemeClr val="tx1"/>
          </a:solidFill>
          <a:latin typeface="Times New Roman"/>
          <a:ea typeface="+mn-ea"/>
          <a:cs typeface="Times New Roman"/>
        </a:defRPr>
      </a:lvl3pPr>
      <a:lvl4pPr marL="1600200" indent="-228600" algn="l" defTabSz="457200" rtl="0" eaLnBrk="1" latinLnBrk="0" hangingPunct="1">
        <a:spcBef>
          <a:spcPct val="20000"/>
        </a:spcBef>
        <a:buFont typeface="Arial"/>
        <a:buChar char="–"/>
        <a:defRPr sz="1800" i="1" kern="1200">
          <a:solidFill>
            <a:schemeClr val="tx1"/>
          </a:solidFill>
          <a:latin typeface="Times New Roman"/>
          <a:ea typeface="+mn-ea"/>
          <a:cs typeface="Times New Roman"/>
        </a:defRPr>
      </a:lvl4pPr>
      <a:lvl5pPr marL="1828800" indent="0" algn="l" defTabSz="457200" rtl="0" eaLnBrk="1" latinLnBrk="0" hangingPunct="1">
        <a:spcBef>
          <a:spcPct val="20000"/>
        </a:spcBef>
        <a:buFontTx/>
        <a:buNone/>
        <a:defRPr sz="1800" kern="1200">
          <a:solidFill>
            <a:schemeClr val="tx1"/>
          </a:solidFill>
          <a:latin typeface="Times New Roman"/>
          <a:ea typeface="+mn-ea"/>
          <a:cs typeface="Times New Roman"/>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0"/>
            <a:ext cx="9144000" cy="975032"/>
          </a:xfrm>
          <a:prstGeom prst="rect">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descr="TTUS_SEAL.eps"/>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638143" y="65314"/>
            <a:ext cx="827314" cy="827314"/>
          </a:xfrm>
          <a:prstGeom prst="rect">
            <a:avLst/>
          </a:prstGeom>
        </p:spPr>
      </p:pic>
      <p:sp>
        <p:nvSpPr>
          <p:cNvPr id="2" name="Title Placeholder 1"/>
          <p:cNvSpPr>
            <a:spLocks noGrp="1"/>
          </p:cNvSpPr>
          <p:nvPr>
            <p:ph type="title"/>
          </p:nvPr>
        </p:nvSpPr>
        <p:spPr>
          <a:xfrm>
            <a:off x="678543" y="56138"/>
            <a:ext cx="7786914"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8543" y="1200150"/>
            <a:ext cx="7786914" cy="37639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16936327"/>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5" r:id="rId3"/>
    <p:sldLayoutId id="2147483776" r:id="rId4"/>
    <p:sldLayoutId id="2147483777" r:id="rId5"/>
    <p:sldLayoutId id="2147483778" r:id="rId6"/>
    <p:sldLayoutId id="2147483779" r:id="rId7"/>
    <p:sldLayoutId id="2147483780" r:id="rId8"/>
    <p:sldLayoutId id="2147483781" r:id="rId9"/>
    <p:sldLayoutId id="2147483782" r:id="rId10"/>
    <p:sldLayoutId id="2147483783" r:id="rId11"/>
  </p:sldLayoutIdLst>
  <p:txStyles>
    <p:titleStyle>
      <a:lvl1pPr algn="l" defTabSz="457200" rtl="0" eaLnBrk="1" latinLnBrk="0" hangingPunct="1">
        <a:spcBef>
          <a:spcPct val="0"/>
        </a:spcBef>
        <a:buNone/>
        <a:defRPr sz="2400" kern="1200">
          <a:solidFill>
            <a:schemeClr val="bg1"/>
          </a:solidFill>
          <a:latin typeface="Times New Roman"/>
          <a:ea typeface="+mj-ea"/>
          <a:cs typeface="Times New Roman"/>
        </a:defRPr>
      </a:lvl1pPr>
    </p:titleStyle>
    <p:bodyStyle>
      <a:lvl1pPr marL="0" indent="0" algn="l" defTabSz="457200" rtl="0" eaLnBrk="1" latinLnBrk="0" hangingPunct="1">
        <a:spcBef>
          <a:spcPct val="20000"/>
        </a:spcBef>
        <a:buFontTx/>
        <a:buNone/>
        <a:defRPr sz="3800" kern="1200">
          <a:solidFill>
            <a:schemeClr val="tx1"/>
          </a:solidFill>
          <a:latin typeface="Times New Roman"/>
          <a:ea typeface="+mn-ea"/>
          <a:cs typeface="Times New Roman"/>
        </a:defRPr>
      </a:lvl1pPr>
      <a:lvl2pPr marL="742950" indent="-285750" algn="l" defTabSz="457200" rtl="0" eaLnBrk="1" latinLnBrk="0" hangingPunct="1">
        <a:spcBef>
          <a:spcPct val="20000"/>
        </a:spcBef>
        <a:buClr>
          <a:srgbClr val="CC0000"/>
        </a:buClr>
        <a:buSzPct val="90000"/>
        <a:buFont typeface="Wingdings" charset="2"/>
        <a:buChar char="§"/>
        <a:defRPr sz="3000" kern="1200">
          <a:solidFill>
            <a:schemeClr val="tx1"/>
          </a:solidFill>
          <a:latin typeface="Times New Roman"/>
          <a:ea typeface="+mn-ea"/>
          <a:cs typeface="Times New Roman"/>
        </a:defRPr>
      </a:lvl2pPr>
      <a:lvl3pPr marL="1143000" indent="-228600" algn="l" defTabSz="457200" rtl="0" eaLnBrk="1" latinLnBrk="0" hangingPunct="1">
        <a:spcBef>
          <a:spcPct val="20000"/>
        </a:spcBef>
        <a:buFont typeface="Arial"/>
        <a:buChar char="•"/>
        <a:defRPr sz="1800" kern="1200">
          <a:solidFill>
            <a:schemeClr val="tx1"/>
          </a:solidFill>
          <a:latin typeface="Times New Roman"/>
          <a:ea typeface="+mn-ea"/>
          <a:cs typeface="Times New Roman"/>
        </a:defRPr>
      </a:lvl3pPr>
      <a:lvl4pPr marL="1600200" indent="-228600" algn="l" defTabSz="457200" rtl="0" eaLnBrk="1" latinLnBrk="0" hangingPunct="1">
        <a:spcBef>
          <a:spcPct val="20000"/>
        </a:spcBef>
        <a:buFont typeface="Arial"/>
        <a:buChar char="–"/>
        <a:defRPr sz="1800" i="1" kern="1200">
          <a:solidFill>
            <a:schemeClr val="tx1"/>
          </a:solidFill>
          <a:latin typeface="Times New Roman"/>
          <a:ea typeface="+mn-ea"/>
          <a:cs typeface="Times New Roman"/>
        </a:defRPr>
      </a:lvl4pPr>
      <a:lvl5pPr marL="1828800" indent="0" algn="l" defTabSz="457200" rtl="0" eaLnBrk="1" latinLnBrk="0" hangingPunct="1">
        <a:spcBef>
          <a:spcPct val="20000"/>
        </a:spcBef>
        <a:buFontTx/>
        <a:buNone/>
        <a:defRPr sz="1800" kern="1200">
          <a:solidFill>
            <a:schemeClr val="tx1"/>
          </a:solidFill>
          <a:latin typeface="Times New Roman"/>
          <a:ea typeface="+mn-ea"/>
          <a:cs typeface="Times New Roman"/>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7527476"/>
      </p:ext>
    </p:extLst>
  </p:cSld>
  <p:clrMap bg1="lt1" tx1="dk1" bg2="lt2" tx2="dk2" accent1="accent1" accent2="accent2" accent3="accent3" accent4="accent4" accent5="accent5" accent6="accent6" hlink="hlink" folHlink="folHlink"/>
  <p:sldLayoutIdLst>
    <p:sldLayoutId id="2147483785" r:id="rId1"/>
    <p:sldLayoutId id="2147483791" r:id="rId2"/>
    <p:sldLayoutId id="2147483786" r:id="rId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p:cNvSpPr/>
          <p:nvPr/>
        </p:nvSpPr>
        <p:spPr>
          <a:xfrm>
            <a:off x="0" y="0"/>
            <a:ext cx="9144000" cy="975032"/>
          </a:xfrm>
          <a:prstGeom prst="rect">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 Placeholder 2"/>
          <p:cNvSpPr>
            <a:spLocks noGrp="1"/>
          </p:cNvSpPr>
          <p:nvPr>
            <p:ph type="body" idx="1"/>
          </p:nvPr>
        </p:nvSpPr>
        <p:spPr>
          <a:xfrm>
            <a:off x="680357" y="1200150"/>
            <a:ext cx="7783286" cy="377333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5" name="Picture 14" descr="TTUS_fl2Cv8rvs.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57" y="122419"/>
            <a:ext cx="4228826" cy="739306"/>
          </a:xfrm>
          <a:prstGeom prst="rect">
            <a:avLst/>
          </a:prstGeom>
        </p:spPr>
      </p:pic>
    </p:spTree>
    <p:extLst>
      <p:ext uri="{BB962C8B-B14F-4D97-AF65-F5344CB8AC3E}">
        <p14:creationId xmlns:p14="http://schemas.microsoft.com/office/powerpoint/2010/main" val="323277569"/>
      </p:ext>
    </p:extLst>
  </p:cSld>
  <p:clrMap bg1="lt1" tx1="dk1" bg2="lt2" tx2="dk2" accent1="accent1" accent2="accent2" accent3="accent3" accent4="accent4" accent5="accent5" accent6="accent6" hlink="hlink" folHlink="folHlink"/>
  <p:sldLayoutIdLst>
    <p:sldLayoutId id="2147483788"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0" indent="0" algn="l" defTabSz="457200" rtl="0" eaLnBrk="1" latinLnBrk="0" hangingPunct="1">
        <a:spcBef>
          <a:spcPct val="20000"/>
        </a:spcBef>
        <a:buFontTx/>
        <a:buNone/>
        <a:defRPr sz="3800" kern="1200">
          <a:solidFill>
            <a:schemeClr val="tx1"/>
          </a:solidFill>
          <a:latin typeface="Times New Roman"/>
          <a:ea typeface="+mn-ea"/>
          <a:cs typeface="Times New Roman"/>
        </a:defRPr>
      </a:lvl1pPr>
      <a:lvl2pPr marL="742950" indent="-285750" algn="l" defTabSz="457200" rtl="0" eaLnBrk="1" latinLnBrk="0" hangingPunct="1">
        <a:spcBef>
          <a:spcPct val="20000"/>
        </a:spcBef>
        <a:buClr>
          <a:srgbClr val="CC0000"/>
        </a:buClr>
        <a:buSzPct val="90000"/>
        <a:buFont typeface="Wingdings" charset="2"/>
        <a:buChar char="§"/>
        <a:defRPr sz="3000" kern="1200">
          <a:solidFill>
            <a:schemeClr val="tx1"/>
          </a:solidFill>
          <a:latin typeface="Times New Roman"/>
          <a:ea typeface="+mn-ea"/>
          <a:cs typeface="Times New Roman"/>
        </a:defRPr>
      </a:lvl2pPr>
      <a:lvl3pPr marL="1143000" indent="-228600" algn="l" defTabSz="457200" rtl="0" eaLnBrk="1" latinLnBrk="0" hangingPunct="1">
        <a:spcBef>
          <a:spcPct val="20000"/>
        </a:spcBef>
        <a:buFont typeface="Arial"/>
        <a:buChar char="•"/>
        <a:defRPr sz="1800" kern="1200">
          <a:solidFill>
            <a:schemeClr val="tx1"/>
          </a:solidFill>
          <a:latin typeface="Times New Roman"/>
          <a:ea typeface="+mn-ea"/>
          <a:cs typeface="Times New Roman"/>
        </a:defRPr>
      </a:lvl3pPr>
      <a:lvl4pPr marL="1600200" indent="-228600" algn="l" defTabSz="457200" rtl="0" eaLnBrk="1" latinLnBrk="0" hangingPunct="1">
        <a:spcBef>
          <a:spcPct val="20000"/>
        </a:spcBef>
        <a:buFont typeface="Arial"/>
        <a:buChar char="–"/>
        <a:defRPr sz="1800" i="1" kern="1200">
          <a:solidFill>
            <a:schemeClr val="tx1"/>
          </a:solidFill>
          <a:latin typeface="Times New Roman"/>
          <a:ea typeface="+mn-ea"/>
          <a:cs typeface="Times New Roman"/>
        </a:defRPr>
      </a:lvl4pPr>
      <a:lvl5pPr marL="1828800" indent="0" algn="l" defTabSz="457200" rtl="0" eaLnBrk="1" latinLnBrk="0" hangingPunct="1">
        <a:spcBef>
          <a:spcPct val="20000"/>
        </a:spcBef>
        <a:buFontTx/>
        <a:buNone/>
        <a:defRPr sz="1800" kern="1200">
          <a:solidFill>
            <a:schemeClr val="tx1"/>
          </a:solidFill>
          <a:latin typeface="Times New Roman"/>
          <a:ea typeface="+mn-ea"/>
          <a:cs typeface="Times New Roman"/>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p:cNvSpPr/>
          <p:nvPr/>
        </p:nvSpPr>
        <p:spPr>
          <a:xfrm>
            <a:off x="0" y="0"/>
            <a:ext cx="9144000" cy="975032"/>
          </a:xfrm>
          <a:prstGeom prst="rect">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 Placeholder 2"/>
          <p:cNvSpPr>
            <a:spLocks noGrp="1"/>
          </p:cNvSpPr>
          <p:nvPr>
            <p:ph type="body" idx="1"/>
          </p:nvPr>
        </p:nvSpPr>
        <p:spPr>
          <a:xfrm>
            <a:off x="680357" y="1200150"/>
            <a:ext cx="7783286" cy="377333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5" name="Picture 14" descr="TTUS_fl2Cv8rvs.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57" y="122419"/>
            <a:ext cx="4228826" cy="739306"/>
          </a:xfrm>
          <a:prstGeom prst="rect">
            <a:avLst/>
          </a:prstGeom>
        </p:spPr>
      </p:pic>
    </p:spTree>
    <p:extLst>
      <p:ext uri="{BB962C8B-B14F-4D97-AF65-F5344CB8AC3E}">
        <p14:creationId xmlns:p14="http://schemas.microsoft.com/office/powerpoint/2010/main" val="2191669909"/>
      </p:ext>
    </p:extLst>
  </p:cSld>
  <p:clrMap bg1="dk1" tx1="lt1" bg2="dk2" tx2="lt2" accent1="accent1" accent2="accent2" accent3="accent3" accent4="accent4" accent5="accent5" accent6="accent6" hlink="hlink" folHlink="folHlink"/>
  <p:sldLayoutIdLst>
    <p:sldLayoutId id="2147483790"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0" indent="0" algn="l" defTabSz="457200" rtl="0" eaLnBrk="1" latinLnBrk="0" hangingPunct="1">
        <a:spcBef>
          <a:spcPct val="20000"/>
        </a:spcBef>
        <a:buFontTx/>
        <a:buNone/>
        <a:defRPr sz="3800" kern="1200">
          <a:solidFill>
            <a:schemeClr val="tx1"/>
          </a:solidFill>
          <a:latin typeface="Times New Roman"/>
          <a:ea typeface="+mn-ea"/>
          <a:cs typeface="Times New Roman"/>
        </a:defRPr>
      </a:lvl1pPr>
      <a:lvl2pPr marL="742950" indent="-285750" algn="l" defTabSz="457200" rtl="0" eaLnBrk="1" latinLnBrk="0" hangingPunct="1">
        <a:spcBef>
          <a:spcPct val="20000"/>
        </a:spcBef>
        <a:buClr>
          <a:srgbClr val="CC0000"/>
        </a:buClr>
        <a:buSzPct val="90000"/>
        <a:buFont typeface="Wingdings" charset="2"/>
        <a:buChar char="§"/>
        <a:defRPr sz="3000" kern="1200">
          <a:solidFill>
            <a:schemeClr val="tx1"/>
          </a:solidFill>
          <a:latin typeface="Times New Roman"/>
          <a:ea typeface="+mn-ea"/>
          <a:cs typeface="Times New Roman"/>
        </a:defRPr>
      </a:lvl2pPr>
      <a:lvl3pPr marL="1143000" indent="-228600" algn="l" defTabSz="457200" rtl="0" eaLnBrk="1" latinLnBrk="0" hangingPunct="1">
        <a:spcBef>
          <a:spcPct val="20000"/>
        </a:spcBef>
        <a:buFont typeface="Arial"/>
        <a:buChar char="•"/>
        <a:defRPr sz="1800" kern="1200">
          <a:solidFill>
            <a:schemeClr val="tx1"/>
          </a:solidFill>
          <a:latin typeface="Times New Roman"/>
          <a:ea typeface="+mn-ea"/>
          <a:cs typeface="Times New Roman"/>
        </a:defRPr>
      </a:lvl3pPr>
      <a:lvl4pPr marL="1600200" indent="-228600" algn="l" defTabSz="457200" rtl="0" eaLnBrk="1" latinLnBrk="0" hangingPunct="1">
        <a:spcBef>
          <a:spcPct val="20000"/>
        </a:spcBef>
        <a:buFont typeface="Arial"/>
        <a:buChar char="–"/>
        <a:defRPr sz="1800" i="1" kern="1200">
          <a:solidFill>
            <a:schemeClr val="tx1"/>
          </a:solidFill>
          <a:latin typeface="Times New Roman"/>
          <a:ea typeface="+mn-ea"/>
          <a:cs typeface="Times New Roman"/>
        </a:defRPr>
      </a:lvl4pPr>
      <a:lvl5pPr marL="1828800" indent="0" algn="l" defTabSz="457200" rtl="0" eaLnBrk="1" latinLnBrk="0" hangingPunct="1">
        <a:spcBef>
          <a:spcPct val="20000"/>
        </a:spcBef>
        <a:buFontTx/>
        <a:buNone/>
        <a:defRPr sz="1800" kern="1200">
          <a:solidFill>
            <a:schemeClr val="tx1"/>
          </a:solidFill>
          <a:latin typeface="Times New Roman"/>
          <a:ea typeface="+mn-ea"/>
          <a:cs typeface="Times New Roman"/>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aframe.io/docs/0.9.0/introduction/" TargetMode="Externa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youtu.be/PH9rLrZxQhk"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Layout" Target="../slideLayouts/slideLayout23.xml"/><Relationship Id="rId4" Type="http://schemas.openxmlformats.org/officeDocument/2006/relationships/image" Target="../media/image36.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jpeg"/><Relationship Id="rId7"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718486" y="2931864"/>
            <a:ext cx="5735038" cy="873177"/>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defRPr/>
            </a:pPr>
            <a:r>
              <a:rPr lang="en-US" sz="2000" dirty="0">
                <a:solidFill>
                  <a:srgbClr val="FF0000"/>
                </a:solidFill>
                <a:latin typeface="Times New Roman"/>
                <a:cs typeface="Times New Roman"/>
              </a:rPr>
              <a:t>Vinh T. Nguyen</a:t>
            </a:r>
            <a:r>
              <a:rPr lang="en-US" sz="2000" dirty="0">
                <a:solidFill>
                  <a:srgbClr val="FFFFFF"/>
                </a:solidFill>
                <a:latin typeface="Times New Roman"/>
                <a:cs typeface="Times New Roman"/>
              </a:rPr>
              <a:t>, </a:t>
            </a:r>
            <a:r>
              <a:rPr lang="en-US" sz="2000" dirty="0" err="1">
                <a:solidFill>
                  <a:srgbClr val="FFFFFF"/>
                </a:solidFill>
                <a:latin typeface="Times New Roman"/>
                <a:cs typeface="Times New Roman"/>
              </a:rPr>
              <a:t>Kwanghee</a:t>
            </a:r>
            <a:r>
              <a:rPr lang="en-US" sz="2000" dirty="0">
                <a:solidFill>
                  <a:srgbClr val="FFFFFF"/>
                </a:solidFill>
                <a:latin typeface="Times New Roman"/>
                <a:cs typeface="Times New Roman"/>
              </a:rPr>
              <a:t> Jung, Seung-</a:t>
            </a:r>
            <a:r>
              <a:rPr lang="en-US" sz="2000" dirty="0" err="1">
                <a:solidFill>
                  <a:srgbClr val="FFFFFF"/>
                </a:solidFill>
                <a:latin typeface="Times New Roman"/>
                <a:cs typeface="Times New Roman"/>
              </a:rPr>
              <a:t>Chul</a:t>
            </a:r>
            <a:r>
              <a:rPr lang="en-US" sz="2000" dirty="0">
                <a:solidFill>
                  <a:srgbClr val="FFFFFF"/>
                </a:solidFill>
                <a:latin typeface="Times New Roman"/>
                <a:cs typeface="Times New Roman"/>
              </a:rPr>
              <a:t> </a:t>
            </a:r>
            <a:r>
              <a:rPr lang="en-US" sz="2000" dirty="0" err="1">
                <a:solidFill>
                  <a:srgbClr val="FFFFFF"/>
                </a:solidFill>
                <a:latin typeface="Times New Roman"/>
                <a:cs typeface="Times New Roman"/>
              </a:rPr>
              <a:t>Yoo</a:t>
            </a:r>
            <a:r>
              <a:rPr lang="en-US" sz="2000" dirty="0">
                <a:solidFill>
                  <a:srgbClr val="FFFFFF"/>
                </a:solidFill>
                <a:latin typeface="Times New Roman"/>
                <a:cs typeface="Times New Roman"/>
              </a:rPr>
              <a:t>, </a:t>
            </a:r>
            <a:r>
              <a:rPr lang="en-US" sz="2000" dirty="0" err="1">
                <a:solidFill>
                  <a:srgbClr val="FFFFFF"/>
                </a:solidFill>
                <a:latin typeface="Times New Roman"/>
                <a:cs typeface="Times New Roman"/>
              </a:rPr>
              <a:t>Seungman</a:t>
            </a:r>
            <a:r>
              <a:rPr lang="en-US" sz="2000" dirty="0">
                <a:solidFill>
                  <a:srgbClr val="FFFFFF"/>
                </a:solidFill>
                <a:latin typeface="Times New Roman"/>
                <a:cs typeface="Times New Roman"/>
              </a:rPr>
              <a:t> Kim, </a:t>
            </a:r>
            <a:r>
              <a:rPr lang="en-US" sz="2000" dirty="0" err="1">
                <a:solidFill>
                  <a:srgbClr val="FFFFFF"/>
                </a:solidFill>
                <a:latin typeface="Times New Roman"/>
                <a:cs typeface="Times New Roman"/>
              </a:rPr>
              <a:t>Sohyun</a:t>
            </a:r>
            <a:r>
              <a:rPr lang="en-US" sz="2000" dirty="0">
                <a:solidFill>
                  <a:srgbClr val="FFFFFF"/>
                </a:solidFill>
                <a:latin typeface="Times New Roman"/>
                <a:cs typeface="Times New Roman"/>
              </a:rPr>
              <a:t> Park, and Melissa Currie</a:t>
            </a:r>
            <a:endParaRPr lang="en-US" sz="1600" i="1" dirty="0">
              <a:solidFill>
                <a:srgbClr val="FFFFFF"/>
              </a:solidFill>
              <a:latin typeface="Times New Roman" panose="02020603050405020304" pitchFamily="18" charset="0"/>
              <a:cs typeface="Times New Roman" panose="02020603050405020304" pitchFamily="18" charset="0"/>
            </a:endParaRPr>
          </a:p>
        </p:txBody>
      </p:sp>
      <p:sp>
        <p:nvSpPr>
          <p:cNvPr id="6" name="Text Placeholder 2"/>
          <p:cNvSpPr txBox="1">
            <a:spLocks/>
          </p:cNvSpPr>
          <p:nvPr/>
        </p:nvSpPr>
        <p:spPr>
          <a:xfrm>
            <a:off x="2718486" y="1775265"/>
            <a:ext cx="5735038" cy="1125537"/>
          </a:xfrm>
          <a:prstGeom prst="rect">
            <a:avLst/>
          </a:prstGeom>
        </p:spPr>
        <p:txBody>
          <a:bodyPr vert="horz" lIns="91440" tIns="45720" rIns="91440" bIns="45720" rtlCol="0">
            <a:normAutofit fontScale="77500" lnSpcReduction="20000"/>
          </a:bodyPr>
          <a:lstStyle>
            <a:lvl1pPr marL="0" indent="0" algn="l" defTabSz="457200" rtl="0" eaLnBrk="1" latinLnBrk="0" hangingPunct="1">
              <a:spcBef>
                <a:spcPct val="20000"/>
              </a:spcBef>
              <a:buFontTx/>
              <a:buNone/>
              <a:defRPr sz="3600" kern="1200">
                <a:solidFill>
                  <a:schemeClr val="tx1">
                    <a:tint val="75000"/>
                  </a:schemeClr>
                </a:solidFill>
                <a:latin typeface="Times New Roman"/>
                <a:ea typeface="+mn-ea"/>
                <a:cs typeface="Times New Roman"/>
              </a:defRPr>
            </a:lvl1pPr>
            <a:lvl2pPr marL="457200" indent="0" algn="ctr" defTabSz="457200" rtl="0" eaLnBrk="1" latinLnBrk="0" hangingPunct="1">
              <a:spcBef>
                <a:spcPct val="20000"/>
              </a:spcBef>
              <a:buClr>
                <a:srgbClr val="CC0000"/>
              </a:buClr>
              <a:buSzPct val="90000"/>
              <a:buFont typeface="Wingdings" charset="2"/>
              <a:buNone/>
              <a:defRPr sz="3000" kern="1200">
                <a:solidFill>
                  <a:schemeClr val="tx1">
                    <a:tint val="75000"/>
                  </a:schemeClr>
                </a:solidFill>
                <a:latin typeface="Times New Roman"/>
                <a:ea typeface="+mn-ea"/>
                <a:cs typeface="Times New Roman"/>
              </a:defRPr>
            </a:lvl2pPr>
            <a:lvl3pPr marL="914400" indent="0" algn="ctr" defTabSz="457200" rtl="0" eaLnBrk="1" latinLnBrk="0" hangingPunct="1">
              <a:spcBef>
                <a:spcPct val="20000"/>
              </a:spcBef>
              <a:buFont typeface="Arial"/>
              <a:buNone/>
              <a:defRPr sz="1800" kern="1200">
                <a:solidFill>
                  <a:schemeClr val="tx1">
                    <a:tint val="75000"/>
                  </a:schemeClr>
                </a:solidFill>
                <a:latin typeface="Times New Roman"/>
                <a:ea typeface="+mn-ea"/>
                <a:cs typeface="Times New Roman"/>
              </a:defRPr>
            </a:lvl3pPr>
            <a:lvl4pPr marL="1371600" indent="0" algn="ctr" defTabSz="457200" rtl="0" eaLnBrk="1" latinLnBrk="0" hangingPunct="1">
              <a:spcBef>
                <a:spcPct val="20000"/>
              </a:spcBef>
              <a:buFont typeface="Arial"/>
              <a:buNone/>
              <a:defRPr sz="1800" i="1" kern="1200">
                <a:solidFill>
                  <a:schemeClr val="tx1">
                    <a:tint val="75000"/>
                  </a:schemeClr>
                </a:solidFill>
                <a:latin typeface="Times New Roman"/>
                <a:ea typeface="+mn-ea"/>
                <a:cs typeface="Times New Roman"/>
              </a:defRPr>
            </a:lvl4pPr>
            <a:lvl5pPr marL="1828800" indent="0" algn="ctr" defTabSz="457200" rtl="0" eaLnBrk="1" latinLnBrk="0" hangingPunct="1">
              <a:spcBef>
                <a:spcPct val="20000"/>
              </a:spcBef>
              <a:buFontTx/>
              <a:buNone/>
              <a:defRPr sz="1800" kern="1200">
                <a:solidFill>
                  <a:schemeClr val="tx1">
                    <a:tint val="75000"/>
                  </a:schemeClr>
                </a:solidFill>
                <a:latin typeface="Times New Roman"/>
                <a:ea typeface="+mn-ea"/>
                <a:cs typeface="Times New Roman"/>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dirty="0">
                <a:solidFill>
                  <a:srgbClr val="FFFFFF"/>
                </a:solidFill>
              </a:rPr>
              <a:t>Civil War Battlefield Experience: Historical event simulation using Augmented Reality Technology</a:t>
            </a:r>
            <a:endParaRPr lang="en-US" sz="1600" dirty="0">
              <a:solidFill>
                <a:srgbClr val="FFFFFF"/>
              </a:solidFill>
            </a:endParaRPr>
          </a:p>
        </p:txBody>
      </p:sp>
      <p:pic>
        <p:nvPicPr>
          <p:cNvPr id="2" name="Picture 1" descr="_ADL2184+.jpg"/>
          <p:cNvPicPr>
            <a:picLocks noChangeAspect="1"/>
          </p:cNvPicPr>
          <p:nvPr/>
        </p:nvPicPr>
        <p:blipFill rotWithShape="1">
          <a:blip r:embed="rId2">
            <a:extLst>
              <a:ext uri="{28A0092B-C50C-407E-A947-70E740481C1C}">
                <a14:useLocalDpi xmlns:a14="http://schemas.microsoft.com/office/drawing/2010/main" val="0"/>
              </a:ext>
            </a:extLst>
          </a:blip>
          <a:srcRect l="8183" t="12698" r="69830" b="37743"/>
          <a:stretch/>
        </p:blipFill>
        <p:spPr>
          <a:xfrm>
            <a:off x="852713" y="1530328"/>
            <a:ext cx="1696357" cy="2549071"/>
          </a:xfrm>
          <a:prstGeom prst="rect">
            <a:avLst/>
          </a:prstGeom>
        </p:spPr>
      </p:pic>
      <p:sp>
        <p:nvSpPr>
          <p:cNvPr id="5" name="Rectangle 4">
            <a:extLst>
              <a:ext uri="{FF2B5EF4-FFF2-40B4-BE49-F238E27FC236}">
                <a16:creationId xmlns:a16="http://schemas.microsoft.com/office/drawing/2014/main" id="{62A69CAE-23E7-4D53-A9A1-D2A98A97EC25}"/>
              </a:ext>
            </a:extLst>
          </p:cNvPr>
          <p:cNvSpPr/>
          <p:nvPr/>
        </p:nvSpPr>
        <p:spPr>
          <a:xfrm>
            <a:off x="4269495" y="4774168"/>
            <a:ext cx="4874505" cy="369332"/>
          </a:xfrm>
          <a:prstGeom prst="rect">
            <a:avLst/>
          </a:prstGeom>
        </p:spPr>
        <p:txBody>
          <a:bodyPr wrap="square">
            <a:spAutoFit/>
          </a:bodyPr>
          <a:lstStyle/>
          <a:p>
            <a:r>
              <a:rPr lang="it-IT" i="1" dirty="0">
                <a:latin typeface="Times New Roman" panose="02020603050405020304" pitchFamily="18" charset="0"/>
                <a:cs typeface="Times New Roman" panose="02020603050405020304" pitchFamily="18" charset="0"/>
              </a:rPr>
              <a:t>San Diego, California, USA, December 9-11, 2019</a:t>
            </a:r>
            <a:endParaRPr lang="en-US" i="1" dirty="0"/>
          </a:p>
        </p:txBody>
      </p:sp>
    </p:spTree>
    <p:extLst>
      <p:ext uri="{BB962C8B-B14F-4D97-AF65-F5344CB8AC3E}">
        <p14:creationId xmlns:p14="http://schemas.microsoft.com/office/powerpoint/2010/main" val="2848936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Related work</a:t>
            </a:r>
          </a:p>
        </p:txBody>
      </p:sp>
      <p:sp>
        <p:nvSpPr>
          <p:cNvPr id="5" name="Rectangle 4">
            <a:extLst>
              <a:ext uri="{FF2B5EF4-FFF2-40B4-BE49-F238E27FC236}">
                <a16:creationId xmlns:a16="http://schemas.microsoft.com/office/drawing/2014/main" id="{F87D9881-7570-457B-BA16-C6606D911A0F}"/>
              </a:ext>
            </a:extLst>
          </p:cNvPr>
          <p:cNvSpPr/>
          <p:nvPr/>
        </p:nvSpPr>
        <p:spPr>
          <a:xfrm>
            <a:off x="87086" y="4531921"/>
            <a:ext cx="9144000" cy="523220"/>
          </a:xfrm>
          <a:prstGeom prst="rect">
            <a:avLst/>
          </a:prstGeom>
        </p:spPr>
        <p:txBody>
          <a:bodyPr wrap="square">
            <a:spAutoFit/>
          </a:bodyPr>
          <a:lstStyle/>
          <a:p>
            <a:r>
              <a:rPr lang="en-US" sz="1400" dirty="0">
                <a:latin typeface="Times New Roman" panose="02020603050405020304" pitchFamily="18" charset="0"/>
                <a:cs typeface="Times New Roman" panose="02020603050405020304" pitchFamily="18" charset="0"/>
              </a:rPr>
              <a:t>Fritz, Fabian, Ana </a:t>
            </a:r>
            <a:r>
              <a:rPr lang="en-US" sz="1400" dirty="0" err="1">
                <a:latin typeface="Times New Roman" panose="02020603050405020304" pitchFamily="18" charset="0"/>
                <a:cs typeface="Times New Roman" panose="02020603050405020304" pitchFamily="18" charset="0"/>
              </a:rPr>
              <a:t>Susperregui</a:t>
            </a:r>
            <a:r>
              <a:rPr lang="en-US" sz="1400" dirty="0">
                <a:latin typeface="Times New Roman" panose="02020603050405020304" pitchFamily="18" charset="0"/>
                <a:cs typeface="Times New Roman" panose="02020603050405020304" pitchFamily="18" charset="0"/>
              </a:rPr>
              <a:t>, and Maria Teresa </a:t>
            </a:r>
            <a:r>
              <a:rPr lang="en-US" sz="1400" dirty="0" err="1">
                <a:latin typeface="Times New Roman" panose="02020603050405020304" pitchFamily="18" charset="0"/>
                <a:cs typeface="Times New Roman" panose="02020603050405020304" pitchFamily="18" charset="0"/>
              </a:rPr>
              <a:t>Linaza</a:t>
            </a:r>
            <a:r>
              <a:rPr lang="en-US" sz="1400" dirty="0">
                <a:latin typeface="Times New Roman" panose="02020603050405020304" pitchFamily="18" charset="0"/>
                <a:cs typeface="Times New Roman" panose="02020603050405020304" pitchFamily="18" charset="0"/>
              </a:rPr>
              <a:t>. "Enhancing cultural tourism experiences with augmented reality technologies." 6th International Symposium on Virtual Reality, Archaeology and Cultural Heritage (VAST). Vol. 29. 2005.</a:t>
            </a:r>
          </a:p>
        </p:txBody>
      </p:sp>
      <p:pic>
        <p:nvPicPr>
          <p:cNvPr id="6" name="Picture 5">
            <a:extLst>
              <a:ext uri="{FF2B5EF4-FFF2-40B4-BE49-F238E27FC236}">
                <a16:creationId xmlns:a16="http://schemas.microsoft.com/office/drawing/2014/main" id="{5A177538-DF26-4281-A2BE-69B7AB533161}"/>
              </a:ext>
            </a:extLst>
          </p:cNvPr>
          <p:cNvPicPr>
            <a:picLocks noChangeAspect="1"/>
          </p:cNvPicPr>
          <p:nvPr/>
        </p:nvPicPr>
        <p:blipFill>
          <a:blip r:embed="rId3"/>
          <a:stretch>
            <a:fillRect/>
          </a:stretch>
        </p:blipFill>
        <p:spPr>
          <a:xfrm>
            <a:off x="1469572" y="1113952"/>
            <a:ext cx="5902544" cy="3417969"/>
          </a:xfrm>
          <a:prstGeom prst="rect">
            <a:avLst/>
          </a:prstGeom>
        </p:spPr>
      </p:pic>
    </p:spTree>
    <p:extLst>
      <p:ext uri="{BB962C8B-B14F-4D97-AF65-F5344CB8AC3E}">
        <p14:creationId xmlns:p14="http://schemas.microsoft.com/office/powerpoint/2010/main" val="3854893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Problem statement</a:t>
            </a:r>
          </a:p>
        </p:txBody>
      </p:sp>
      <p:sp>
        <p:nvSpPr>
          <p:cNvPr id="3" name="TextBox 2">
            <a:extLst>
              <a:ext uri="{FF2B5EF4-FFF2-40B4-BE49-F238E27FC236}">
                <a16:creationId xmlns:a16="http://schemas.microsoft.com/office/drawing/2014/main" id="{85C77713-FFE0-4988-989B-CFE33C9F5C3A}"/>
              </a:ext>
            </a:extLst>
          </p:cNvPr>
          <p:cNvSpPr txBox="1"/>
          <p:nvPr/>
        </p:nvSpPr>
        <p:spPr>
          <a:xfrm>
            <a:off x="169416" y="2156251"/>
            <a:ext cx="8805167" cy="830997"/>
          </a:xfrm>
          <a:prstGeom prst="rect">
            <a:avLst/>
          </a:prstGeom>
          <a:noFill/>
        </p:spPr>
        <p:txBody>
          <a:bodyPr wrap="none" rtlCol="0">
            <a:spAutoFit/>
          </a:bodyPr>
          <a:lstStyle/>
          <a:p>
            <a:pPr algn="ctr"/>
            <a:r>
              <a:rPr lang="en-US" sz="2400" dirty="0">
                <a:latin typeface="Times New Roman" panose="02020603050405020304" pitchFamily="18" charset="0"/>
                <a:cs typeface="Times New Roman" panose="02020603050405020304" pitchFamily="18" charset="0"/>
              </a:rPr>
              <a:t>However, the use of Augmented Reality to simulate </a:t>
            </a:r>
            <a:r>
              <a:rPr lang="en-US" sz="2400" dirty="0">
                <a:solidFill>
                  <a:srgbClr val="FF0000"/>
                </a:solidFill>
                <a:latin typeface="Times New Roman" panose="02020603050405020304" pitchFamily="18" charset="0"/>
                <a:cs typeface="Times New Roman" panose="02020603050405020304" pitchFamily="18" charset="0"/>
              </a:rPr>
              <a:t>a series of events </a:t>
            </a:r>
          </a:p>
          <a:p>
            <a:pPr algn="ctr"/>
            <a:r>
              <a:rPr lang="en-US" sz="2400" dirty="0">
                <a:latin typeface="Times New Roman" panose="02020603050405020304" pitchFamily="18" charset="0"/>
                <a:cs typeface="Times New Roman" panose="02020603050405020304" pitchFamily="18" charset="0"/>
              </a:rPr>
              <a:t>has not been mentioned or investigated</a:t>
            </a:r>
          </a:p>
        </p:txBody>
      </p:sp>
    </p:spTree>
    <p:extLst>
      <p:ext uri="{BB962C8B-B14F-4D97-AF65-F5344CB8AC3E}">
        <p14:creationId xmlns:p14="http://schemas.microsoft.com/office/powerpoint/2010/main" val="10118020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AD951B-9401-47B0-AA23-88F560CFB18B}"/>
              </a:ext>
            </a:extLst>
          </p:cNvPr>
          <p:cNvPicPr>
            <a:picLocks noChangeAspect="1"/>
          </p:cNvPicPr>
          <p:nvPr/>
        </p:nvPicPr>
        <p:blipFill>
          <a:blip r:embed="rId3"/>
          <a:stretch>
            <a:fillRect/>
          </a:stretch>
        </p:blipFill>
        <p:spPr>
          <a:xfrm>
            <a:off x="3080657" y="1036775"/>
            <a:ext cx="5974897" cy="3476625"/>
          </a:xfrm>
          <a:prstGeom prst="rect">
            <a:avLst/>
          </a:prstGeom>
        </p:spPr>
      </p:pic>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Our design</a:t>
            </a:r>
          </a:p>
        </p:txBody>
      </p:sp>
      <p:pic>
        <p:nvPicPr>
          <p:cNvPr id="5122" name="Picture 2" descr="Image result for aframe threejs">
            <a:extLst>
              <a:ext uri="{FF2B5EF4-FFF2-40B4-BE49-F238E27FC236}">
                <a16:creationId xmlns:a16="http://schemas.microsoft.com/office/drawing/2014/main" id="{2FC596F2-6EBD-4728-9640-95864858AA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036775"/>
            <a:ext cx="2981325" cy="34766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4BD2467-0CD0-4A42-8C70-322A35C3464D}"/>
              </a:ext>
            </a:extLst>
          </p:cNvPr>
          <p:cNvSpPr txBox="1"/>
          <p:nvPr/>
        </p:nvSpPr>
        <p:spPr>
          <a:xfrm>
            <a:off x="152400" y="4718030"/>
            <a:ext cx="3974165"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https://aframe.io/docs/0.9.0/introduction/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5104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Our design</a:t>
            </a:r>
          </a:p>
        </p:txBody>
      </p:sp>
      <p:sp>
        <p:nvSpPr>
          <p:cNvPr id="5" name="TextBox 4">
            <a:extLst>
              <a:ext uri="{FF2B5EF4-FFF2-40B4-BE49-F238E27FC236}">
                <a16:creationId xmlns:a16="http://schemas.microsoft.com/office/drawing/2014/main" id="{74BD2467-0CD0-4A42-8C70-322A35C3464D}"/>
              </a:ext>
            </a:extLst>
          </p:cNvPr>
          <p:cNvSpPr txBox="1"/>
          <p:nvPr/>
        </p:nvSpPr>
        <p:spPr>
          <a:xfrm>
            <a:off x="152400" y="4718030"/>
            <a:ext cx="264046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https://aframe.io/blog/arjs/</a:t>
            </a:r>
          </a:p>
        </p:txBody>
      </p:sp>
      <p:pic>
        <p:nvPicPr>
          <p:cNvPr id="6146" name="Picture 2" descr="Image result for ARJS">
            <a:extLst>
              <a:ext uri="{FF2B5EF4-FFF2-40B4-BE49-F238E27FC236}">
                <a16:creationId xmlns:a16="http://schemas.microsoft.com/office/drawing/2014/main" id="{8F684F46-7F18-45C0-9919-592855CA18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485" y="1540712"/>
            <a:ext cx="3254692" cy="254999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Image result for aframe ARJS">
            <a:extLst>
              <a:ext uri="{FF2B5EF4-FFF2-40B4-BE49-F238E27FC236}">
                <a16:creationId xmlns:a16="http://schemas.microsoft.com/office/drawing/2014/main" id="{8A60E835-66A7-4E4E-BCEC-BFB80B595D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19133" y="1160125"/>
            <a:ext cx="5372468" cy="3466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409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Our design</a:t>
            </a:r>
          </a:p>
        </p:txBody>
      </p:sp>
      <p:sp>
        <p:nvSpPr>
          <p:cNvPr id="5" name="TextBox 4">
            <a:extLst>
              <a:ext uri="{FF2B5EF4-FFF2-40B4-BE49-F238E27FC236}">
                <a16:creationId xmlns:a16="http://schemas.microsoft.com/office/drawing/2014/main" id="{74BD2467-0CD0-4A42-8C70-322A35C3464D}"/>
              </a:ext>
            </a:extLst>
          </p:cNvPr>
          <p:cNvSpPr txBox="1"/>
          <p:nvPr/>
        </p:nvSpPr>
        <p:spPr>
          <a:xfrm>
            <a:off x="86610" y="4746027"/>
            <a:ext cx="9137694"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https://jeromeetienne.github.io/AR.js/three.js/examples/marker-training/examples/generator.html</a:t>
            </a:r>
          </a:p>
        </p:txBody>
      </p:sp>
      <p:pic>
        <p:nvPicPr>
          <p:cNvPr id="7170" name="Picture 2" descr="arjs marker training">
            <a:extLst>
              <a:ext uri="{FF2B5EF4-FFF2-40B4-BE49-F238E27FC236}">
                <a16:creationId xmlns:a16="http://schemas.microsoft.com/office/drawing/2014/main" id="{5FEB50F6-F95C-42AB-976F-54D2607C2E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5457" y="1087280"/>
            <a:ext cx="7620000" cy="35493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96679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Our design</a:t>
            </a:r>
          </a:p>
        </p:txBody>
      </p:sp>
      <p:pic>
        <p:nvPicPr>
          <p:cNvPr id="6" name="Picture 5">
            <a:extLst>
              <a:ext uri="{FF2B5EF4-FFF2-40B4-BE49-F238E27FC236}">
                <a16:creationId xmlns:a16="http://schemas.microsoft.com/office/drawing/2014/main" id="{6EA1722B-3264-485F-86EC-8F0A3FD7FD1F}"/>
              </a:ext>
            </a:extLst>
          </p:cNvPr>
          <p:cNvPicPr>
            <a:picLocks noChangeAspect="1"/>
          </p:cNvPicPr>
          <p:nvPr/>
        </p:nvPicPr>
        <p:blipFill>
          <a:blip r:embed="rId3"/>
          <a:stretch>
            <a:fillRect/>
          </a:stretch>
        </p:blipFill>
        <p:spPr>
          <a:xfrm>
            <a:off x="0" y="56138"/>
            <a:ext cx="9144000" cy="5087362"/>
          </a:xfrm>
          <a:prstGeom prst="rect">
            <a:avLst/>
          </a:prstGeom>
        </p:spPr>
      </p:pic>
    </p:spTree>
    <p:extLst>
      <p:ext uri="{BB962C8B-B14F-4D97-AF65-F5344CB8AC3E}">
        <p14:creationId xmlns:p14="http://schemas.microsoft.com/office/powerpoint/2010/main" val="964514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Our design</a:t>
            </a:r>
          </a:p>
        </p:txBody>
      </p:sp>
      <p:pic>
        <p:nvPicPr>
          <p:cNvPr id="3" name="Picture 2">
            <a:extLst>
              <a:ext uri="{FF2B5EF4-FFF2-40B4-BE49-F238E27FC236}">
                <a16:creationId xmlns:a16="http://schemas.microsoft.com/office/drawing/2014/main" id="{D90F61A6-DAEE-4C19-AED6-A5E33B8E0EDC}"/>
              </a:ext>
            </a:extLst>
          </p:cNvPr>
          <p:cNvPicPr>
            <a:picLocks noChangeAspect="1"/>
          </p:cNvPicPr>
          <p:nvPr/>
        </p:nvPicPr>
        <p:blipFill>
          <a:blip r:embed="rId3"/>
          <a:stretch>
            <a:fillRect/>
          </a:stretch>
        </p:blipFill>
        <p:spPr>
          <a:xfrm>
            <a:off x="242887" y="1202191"/>
            <a:ext cx="8658225" cy="3457575"/>
          </a:xfrm>
          <a:prstGeom prst="rect">
            <a:avLst/>
          </a:prstGeom>
        </p:spPr>
      </p:pic>
    </p:spTree>
    <p:extLst>
      <p:ext uri="{BB962C8B-B14F-4D97-AF65-F5344CB8AC3E}">
        <p14:creationId xmlns:p14="http://schemas.microsoft.com/office/powerpoint/2010/main" val="20775997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Our design</a:t>
            </a:r>
          </a:p>
        </p:txBody>
      </p:sp>
      <p:pic>
        <p:nvPicPr>
          <p:cNvPr id="4" name="Picture 3">
            <a:extLst>
              <a:ext uri="{FF2B5EF4-FFF2-40B4-BE49-F238E27FC236}">
                <a16:creationId xmlns:a16="http://schemas.microsoft.com/office/drawing/2014/main" id="{122153E2-16CE-4488-9C03-B8186510DAB8}"/>
              </a:ext>
            </a:extLst>
          </p:cNvPr>
          <p:cNvPicPr>
            <a:picLocks noChangeAspect="1"/>
          </p:cNvPicPr>
          <p:nvPr/>
        </p:nvPicPr>
        <p:blipFill>
          <a:blip r:embed="rId3"/>
          <a:stretch>
            <a:fillRect/>
          </a:stretch>
        </p:blipFill>
        <p:spPr>
          <a:xfrm>
            <a:off x="141514" y="1001486"/>
            <a:ext cx="8882743" cy="4085876"/>
          </a:xfrm>
          <a:prstGeom prst="rect">
            <a:avLst/>
          </a:prstGeom>
        </p:spPr>
      </p:pic>
    </p:spTree>
    <p:extLst>
      <p:ext uri="{BB962C8B-B14F-4D97-AF65-F5344CB8AC3E}">
        <p14:creationId xmlns:p14="http://schemas.microsoft.com/office/powerpoint/2010/main" val="4267106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Our design</a:t>
            </a:r>
          </a:p>
        </p:txBody>
      </p:sp>
      <p:pic>
        <p:nvPicPr>
          <p:cNvPr id="3" name="Picture 2">
            <a:hlinkClick r:id="rId3"/>
            <a:extLst>
              <a:ext uri="{FF2B5EF4-FFF2-40B4-BE49-F238E27FC236}">
                <a16:creationId xmlns:a16="http://schemas.microsoft.com/office/drawing/2014/main" id="{224303BF-7695-43C0-8D1F-AAC4790BC003}"/>
              </a:ext>
            </a:extLst>
          </p:cNvPr>
          <p:cNvPicPr>
            <a:picLocks noChangeAspect="1"/>
          </p:cNvPicPr>
          <p:nvPr/>
        </p:nvPicPr>
        <p:blipFill>
          <a:blip r:embed="rId4"/>
          <a:stretch>
            <a:fillRect/>
          </a:stretch>
        </p:blipFill>
        <p:spPr>
          <a:xfrm>
            <a:off x="15571" y="0"/>
            <a:ext cx="9112858" cy="5143500"/>
          </a:xfrm>
          <a:prstGeom prst="rect">
            <a:avLst/>
          </a:prstGeom>
        </p:spPr>
      </p:pic>
    </p:spTree>
    <p:extLst>
      <p:ext uri="{BB962C8B-B14F-4D97-AF65-F5344CB8AC3E}">
        <p14:creationId xmlns:p14="http://schemas.microsoft.com/office/powerpoint/2010/main" val="1488256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FFFF"/>
                </a:solidFill>
              </a:rPr>
              <a:t>User study</a:t>
            </a:r>
          </a:p>
        </p:txBody>
      </p:sp>
      <p:sp>
        <p:nvSpPr>
          <p:cNvPr id="3" name="Content Placeholder 2"/>
          <p:cNvSpPr>
            <a:spLocks noGrp="1"/>
          </p:cNvSpPr>
          <p:nvPr>
            <p:ph idx="1"/>
          </p:nvPr>
        </p:nvSpPr>
        <p:spPr/>
        <p:txBody>
          <a:bodyPr>
            <a:normAutofit fontScale="55000" lnSpcReduction="20000"/>
          </a:bodyPr>
          <a:lstStyle/>
          <a:p>
            <a:pPr marL="571500" indent="-571500">
              <a:buFont typeface="Arial" panose="020B0604020202020204" pitchFamily="34" charset="0"/>
              <a:buChar char="•"/>
            </a:pPr>
            <a:r>
              <a:rPr lang="en-US" dirty="0"/>
              <a:t>We conducted a user study with seven participants to evaluate the proposed AR application in terms of perceived ease of use, an essential element of the technology acceptance model. </a:t>
            </a:r>
          </a:p>
          <a:p>
            <a:pPr marL="571500" indent="-571500">
              <a:buFont typeface="Arial" panose="020B0604020202020204" pitchFamily="34" charset="0"/>
              <a:buChar char="•"/>
            </a:pPr>
            <a:r>
              <a:rPr lang="en-US" dirty="0"/>
              <a:t>Overall, all users were excited about the AR application with positive feedback. However, there were some issues with AR app to be addressed as follows:</a:t>
            </a:r>
          </a:p>
          <a:p>
            <a:pPr marL="1314450" lvl="1" indent="-571500">
              <a:buFont typeface="+mj-lt"/>
              <a:buAutoNum type="arabicPeriod"/>
            </a:pPr>
            <a:r>
              <a:rPr lang="en-US" dirty="0"/>
              <a:t>the 3D models did not look realistic, </a:t>
            </a:r>
          </a:p>
          <a:p>
            <a:pPr marL="1314450" lvl="1" indent="-571500">
              <a:buFont typeface="+mj-lt"/>
              <a:buAutoNum type="arabicPeriod"/>
            </a:pPr>
            <a:r>
              <a:rPr lang="en-US" dirty="0"/>
              <a:t>the text descriptions were not aligned well on some mobile devices, </a:t>
            </a:r>
          </a:p>
          <a:p>
            <a:pPr marL="1314450" lvl="1" indent="-571500">
              <a:buFont typeface="+mj-lt"/>
              <a:buAutoNum type="arabicPeriod"/>
            </a:pPr>
            <a:r>
              <a:rPr lang="en-US" dirty="0"/>
              <a:t>audio service was not supported, </a:t>
            </a:r>
          </a:p>
          <a:p>
            <a:pPr marL="1314450" lvl="1" indent="-571500">
              <a:buFont typeface="+mj-lt"/>
              <a:buAutoNum type="arabicPeriod"/>
            </a:pPr>
            <a:r>
              <a:rPr lang="en-US" dirty="0"/>
              <a:t>less information on the troops was provided (e.g., number of soldiers, casualties of each battle), </a:t>
            </a:r>
          </a:p>
          <a:p>
            <a:pPr marL="1314450" lvl="1" indent="-571500">
              <a:buFont typeface="+mj-lt"/>
              <a:buAutoNum type="arabicPeriod"/>
            </a:pPr>
            <a:r>
              <a:rPr lang="en-US" dirty="0"/>
              <a:t>a full screen mode was not supported for some devices, (6) there was a flickering issue with the 3D models.</a:t>
            </a:r>
          </a:p>
        </p:txBody>
      </p:sp>
    </p:spTree>
    <p:extLst>
      <p:ext uri="{BB962C8B-B14F-4D97-AF65-F5344CB8AC3E}">
        <p14:creationId xmlns:p14="http://schemas.microsoft.com/office/powerpoint/2010/main" val="1446064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FFFF"/>
                </a:solidFill>
              </a:rPr>
              <a:t>Agenda</a:t>
            </a:r>
          </a:p>
        </p:txBody>
      </p:sp>
      <p:sp>
        <p:nvSpPr>
          <p:cNvPr id="3" name="Content Placeholder 2"/>
          <p:cNvSpPr>
            <a:spLocks noGrp="1"/>
          </p:cNvSpPr>
          <p:nvPr>
            <p:ph idx="1"/>
          </p:nvPr>
        </p:nvSpPr>
        <p:spPr/>
        <p:txBody>
          <a:bodyPr>
            <a:normAutofit/>
          </a:bodyPr>
          <a:lstStyle/>
          <a:p>
            <a:pPr lvl="1">
              <a:defRPr/>
            </a:pPr>
            <a:r>
              <a:rPr lang="en-US" dirty="0"/>
              <a:t>Introduction</a:t>
            </a:r>
          </a:p>
          <a:p>
            <a:pPr lvl="1">
              <a:defRPr/>
            </a:pPr>
            <a:r>
              <a:rPr lang="en-US" dirty="0"/>
              <a:t>Related work</a:t>
            </a:r>
          </a:p>
          <a:p>
            <a:pPr lvl="1">
              <a:defRPr/>
            </a:pPr>
            <a:r>
              <a:rPr lang="en-US" dirty="0"/>
              <a:t>Our approach</a:t>
            </a:r>
          </a:p>
          <a:p>
            <a:pPr lvl="1">
              <a:defRPr/>
            </a:pPr>
            <a:r>
              <a:rPr lang="en-US" dirty="0"/>
              <a:t>Demo</a:t>
            </a:r>
          </a:p>
          <a:p>
            <a:pPr lvl="1">
              <a:defRPr/>
            </a:pPr>
            <a:r>
              <a:rPr lang="en-US" dirty="0"/>
              <a:t>Conclusion and Future work</a:t>
            </a:r>
          </a:p>
          <a:p>
            <a:endParaRPr lang="en-US" dirty="0"/>
          </a:p>
        </p:txBody>
      </p:sp>
    </p:spTree>
    <p:extLst>
      <p:ext uri="{BB962C8B-B14F-4D97-AF65-F5344CB8AC3E}">
        <p14:creationId xmlns:p14="http://schemas.microsoft.com/office/powerpoint/2010/main" val="42325741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FFFF"/>
                </a:solidFill>
              </a:rPr>
              <a:t>Conclusion and Future work</a:t>
            </a:r>
          </a:p>
        </p:txBody>
      </p:sp>
      <p:sp>
        <p:nvSpPr>
          <p:cNvPr id="3" name="Content Placeholder 2"/>
          <p:cNvSpPr>
            <a:spLocks noGrp="1"/>
          </p:cNvSpPr>
          <p:nvPr>
            <p:ph idx="1"/>
          </p:nvPr>
        </p:nvSpPr>
        <p:spPr/>
        <p:txBody>
          <a:bodyPr>
            <a:normAutofit fontScale="55000" lnSpcReduction="20000"/>
          </a:bodyPr>
          <a:lstStyle/>
          <a:p>
            <a:pPr marL="571500" indent="-571500">
              <a:buFont typeface="Arial" panose="020B0604020202020204" pitchFamily="34" charset="0"/>
              <a:buChar char="•"/>
            </a:pPr>
            <a:r>
              <a:rPr lang="en-US" dirty="0"/>
              <a:t>We presented a Web-based Augmented Reality application that enables viewers to witness a series of battlefield events occurring at the Battle of </a:t>
            </a:r>
            <a:r>
              <a:rPr lang="en-US" dirty="0" err="1"/>
              <a:t>Palmito</a:t>
            </a:r>
            <a:r>
              <a:rPr lang="en-US" dirty="0"/>
              <a:t> Ranch. </a:t>
            </a:r>
          </a:p>
          <a:p>
            <a:pPr marL="571500" indent="-571500">
              <a:buFont typeface="Arial" panose="020B0604020202020204" pitchFamily="34" charset="0"/>
              <a:buChar char="•"/>
            </a:pPr>
            <a:r>
              <a:rPr lang="en-US" dirty="0"/>
              <a:t>The user-friendly interface was evaluated to improve the simulator. This paper is a work-in-progress with several limitations indicated by users in addition to no quantitative method to obtain insights of the user study. </a:t>
            </a:r>
          </a:p>
          <a:p>
            <a:pPr marL="571500" indent="-571500">
              <a:buFont typeface="Arial" panose="020B0604020202020204" pitchFamily="34" charset="0"/>
              <a:buChar char="•"/>
            </a:pPr>
            <a:r>
              <a:rPr lang="en-US" dirty="0"/>
              <a:t>To overcome this issue, we are planning to improve our AR app based on user feedback and perform a full study using the Technology Acceptance Model on task technology, perceived visual design, perceived usefulness, perceived ease of use, self-efficacy, and intention to use for the extended version of this paper in the future.</a:t>
            </a:r>
          </a:p>
        </p:txBody>
      </p:sp>
    </p:spTree>
    <p:extLst>
      <p:ext uri="{BB962C8B-B14F-4D97-AF65-F5344CB8AC3E}">
        <p14:creationId xmlns:p14="http://schemas.microsoft.com/office/powerpoint/2010/main" val="42295541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DoubleT-485"/>
          <p:cNvPicPr>
            <a:picLocks noChangeAspect="1" noChangeArrowheads="1"/>
          </p:cNvPicPr>
          <p:nvPr/>
        </p:nvPicPr>
        <p:blipFill>
          <a:blip r:embed="rId2">
            <a:extLst>
              <a:ext uri="{28A0092B-C50C-407E-A947-70E740481C1C}">
                <a14:useLocalDpi xmlns:a14="http://schemas.microsoft.com/office/drawing/2010/main" val="0"/>
              </a:ext>
            </a:extLst>
          </a:blip>
          <a:srcRect l="20190" t="17184" r="29964" b="22038"/>
          <a:stretch>
            <a:fillRect/>
          </a:stretch>
        </p:blipFill>
        <p:spPr bwMode="auto">
          <a:xfrm>
            <a:off x="1" y="1"/>
            <a:ext cx="600168" cy="6929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8C950074-3F93-4C67-A6E9-7E5222FF7966}"/>
              </a:ext>
            </a:extLst>
          </p:cNvPr>
          <p:cNvSpPr txBox="1"/>
          <p:nvPr/>
        </p:nvSpPr>
        <p:spPr>
          <a:xfrm>
            <a:off x="2018095" y="1507837"/>
            <a:ext cx="5107809" cy="584775"/>
          </a:xfrm>
          <a:prstGeom prst="rect">
            <a:avLst/>
          </a:prstGeom>
          <a:noFill/>
        </p:spPr>
        <p:txBody>
          <a:bodyPr wrap="none" rtlCol="0">
            <a:spAutoFit/>
          </a:bodyPr>
          <a:lstStyle/>
          <a:p>
            <a:r>
              <a:rPr lang="en-US" sz="3200" dirty="0">
                <a:latin typeface="Times New Roman" panose="02020603050405020304" pitchFamily="18" charset="0"/>
                <a:cs typeface="Times New Roman" panose="02020603050405020304" pitchFamily="18" charset="0"/>
              </a:rPr>
              <a:t>THANK YOU VERY MUCH</a:t>
            </a:r>
          </a:p>
        </p:txBody>
      </p:sp>
      <p:pic>
        <p:nvPicPr>
          <p:cNvPr id="5" name="Graphic 4" descr="Questions">
            <a:extLst>
              <a:ext uri="{FF2B5EF4-FFF2-40B4-BE49-F238E27FC236}">
                <a16:creationId xmlns:a16="http://schemas.microsoft.com/office/drawing/2014/main" id="{C6E9C4A2-09A1-4440-B5C5-2A4F1CB5403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590015" y="2440380"/>
            <a:ext cx="1503478" cy="1503478"/>
          </a:xfrm>
          <a:prstGeom prst="rect">
            <a:avLst/>
          </a:prstGeom>
        </p:spPr>
      </p:pic>
    </p:spTree>
    <p:extLst>
      <p:ext uri="{BB962C8B-B14F-4D97-AF65-F5344CB8AC3E}">
        <p14:creationId xmlns:p14="http://schemas.microsoft.com/office/powerpoint/2010/main" val="725585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FFFF"/>
                </a:solidFill>
              </a:rPr>
              <a:t>Introduction</a:t>
            </a:r>
          </a:p>
        </p:txBody>
      </p:sp>
      <p:pic>
        <p:nvPicPr>
          <p:cNvPr id="1026" name="Picture 2" descr="Image result for cultural preservation augmented reality">
            <a:extLst>
              <a:ext uri="{FF2B5EF4-FFF2-40B4-BE49-F238E27FC236}">
                <a16:creationId xmlns:a16="http://schemas.microsoft.com/office/drawing/2014/main" id="{70A94522-868E-4805-A632-B66378BDF72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78580" y="985837"/>
            <a:ext cx="2764631" cy="207248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ultural preservation augmented reality">
            <a:extLst>
              <a:ext uri="{FF2B5EF4-FFF2-40B4-BE49-F238E27FC236}">
                <a16:creationId xmlns:a16="http://schemas.microsoft.com/office/drawing/2014/main" id="{835E1629-F0B7-4B6A-86A9-AB2F707F5E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43225" y="985837"/>
            <a:ext cx="3124350" cy="207248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ultural preservation augmented reality">
            <a:extLst>
              <a:ext uri="{FF2B5EF4-FFF2-40B4-BE49-F238E27FC236}">
                <a16:creationId xmlns:a16="http://schemas.microsoft.com/office/drawing/2014/main" id="{1D5F93EF-6F81-4A62-A9B4-A6F691F9FBE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86487" y="1050130"/>
            <a:ext cx="2857500" cy="200819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cultural preservation augmented reality">
            <a:extLst>
              <a:ext uri="{FF2B5EF4-FFF2-40B4-BE49-F238E27FC236}">
                <a16:creationId xmlns:a16="http://schemas.microsoft.com/office/drawing/2014/main" id="{F21C0BA4-3B4F-4CCE-B332-9E0F2BF810C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580" y="3130771"/>
            <a:ext cx="2764631" cy="197473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cultural preservation augmented reality">
            <a:extLst>
              <a:ext uri="{FF2B5EF4-FFF2-40B4-BE49-F238E27FC236}">
                <a16:creationId xmlns:a16="http://schemas.microsoft.com/office/drawing/2014/main" id="{3CB2B484-48E4-4F44-AD1F-D9FCFEB40FD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943225" y="3130770"/>
            <a:ext cx="6108888" cy="1956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1508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Battle of </a:t>
            </a:r>
            <a:r>
              <a:rPr lang="en-US" dirty="0" err="1"/>
              <a:t>Palmito</a:t>
            </a:r>
            <a:r>
              <a:rPr lang="en-US" dirty="0"/>
              <a:t> Ranch </a:t>
            </a:r>
            <a:endParaRPr lang="en-US" dirty="0">
              <a:solidFill>
                <a:srgbClr val="FFFFFF"/>
              </a:solidFill>
            </a:endParaRPr>
          </a:p>
        </p:txBody>
      </p:sp>
      <p:pic>
        <p:nvPicPr>
          <p:cNvPr id="10" name="Picture 9">
            <a:extLst>
              <a:ext uri="{FF2B5EF4-FFF2-40B4-BE49-F238E27FC236}">
                <a16:creationId xmlns:a16="http://schemas.microsoft.com/office/drawing/2014/main" id="{C440787C-D614-4B4D-83EF-E2F4A13C840E}"/>
              </a:ext>
            </a:extLst>
          </p:cNvPr>
          <p:cNvPicPr>
            <a:picLocks noChangeAspect="1"/>
          </p:cNvPicPr>
          <p:nvPr/>
        </p:nvPicPr>
        <p:blipFill rotWithShape="1">
          <a:blip r:embed="rId3"/>
          <a:srcRect l="5120" t="8254" r="6072" b="9206"/>
          <a:stretch/>
        </p:blipFill>
        <p:spPr>
          <a:xfrm>
            <a:off x="468086" y="990600"/>
            <a:ext cx="8120743" cy="4168217"/>
          </a:xfrm>
          <a:prstGeom prst="rect">
            <a:avLst/>
          </a:prstGeom>
        </p:spPr>
      </p:pic>
    </p:spTree>
    <p:extLst>
      <p:ext uri="{BB962C8B-B14F-4D97-AF65-F5344CB8AC3E}">
        <p14:creationId xmlns:p14="http://schemas.microsoft.com/office/powerpoint/2010/main" val="3625095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Battle of </a:t>
            </a:r>
            <a:r>
              <a:rPr lang="en-US" dirty="0" err="1"/>
              <a:t>Palmito</a:t>
            </a:r>
            <a:r>
              <a:rPr lang="en-US" dirty="0"/>
              <a:t> Ranch </a:t>
            </a:r>
            <a:endParaRPr lang="en-US" dirty="0">
              <a:solidFill>
                <a:srgbClr val="FFFFFF"/>
              </a:solidFill>
            </a:endParaRPr>
          </a:p>
        </p:txBody>
      </p:sp>
      <p:pic>
        <p:nvPicPr>
          <p:cNvPr id="2050" name="Picture 2" descr="Image result for palmito battle ranch">
            <a:extLst>
              <a:ext uri="{FF2B5EF4-FFF2-40B4-BE49-F238E27FC236}">
                <a16:creationId xmlns:a16="http://schemas.microsoft.com/office/drawing/2014/main" id="{AA378E6A-CBFA-4CA3-90D0-510B09A8B4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9197" y="1037204"/>
            <a:ext cx="6361176" cy="4050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585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Battle of </a:t>
            </a:r>
            <a:r>
              <a:rPr lang="en-US" dirty="0" err="1"/>
              <a:t>Palmito</a:t>
            </a:r>
            <a:r>
              <a:rPr lang="en-US" dirty="0"/>
              <a:t> Ranch </a:t>
            </a:r>
            <a:endParaRPr lang="en-US" dirty="0">
              <a:solidFill>
                <a:srgbClr val="FFFFFF"/>
              </a:solidFill>
            </a:endParaRPr>
          </a:p>
        </p:txBody>
      </p:sp>
      <p:pic>
        <p:nvPicPr>
          <p:cNvPr id="3074" name="Picture 2" descr="Image result for palmito battle ranch">
            <a:extLst>
              <a:ext uri="{FF2B5EF4-FFF2-40B4-BE49-F238E27FC236}">
                <a16:creationId xmlns:a16="http://schemas.microsoft.com/office/drawing/2014/main" id="{DB72A9F9-67D8-4CB7-8371-36E627A43A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364" y="1064079"/>
            <a:ext cx="3031049" cy="18859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mage result for palmito battle ranch">
            <a:extLst>
              <a:ext uri="{FF2B5EF4-FFF2-40B4-BE49-F238E27FC236}">
                <a16:creationId xmlns:a16="http://schemas.microsoft.com/office/drawing/2014/main" id="{074A9882-DEC9-4C03-8FE5-BF5E894C44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66337" y="1064079"/>
            <a:ext cx="3031049" cy="188595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Image result for palmito battle ranch">
            <a:extLst>
              <a:ext uri="{FF2B5EF4-FFF2-40B4-BE49-F238E27FC236}">
                <a16:creationId xmlns:a16="http://schemas.microsoft.com/office/drawing/2014/main" id="{DC7BBC40-9B9E-45F6-B4EB-622D7A6479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33457" y="1064079"/>
            <a:ext cx="2626178" cy="188595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Image result for palmito battle ranch">
            <a:extLst>
              <a:ext uri="{FF2B5EF4-FFF2-40B4-BE49-F238E27FC236}">
                <a16:creationId xmlns:a16="http://schemas.microsoft.com/office/drawing/2014/main" id="{89163362-3145-408D-ACC2-3179CB165F4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364" y="3100719"/>
            <a:ext cx="3031049" cy="198664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25F8F22D-F57E-4D24-AFAC-36931270F11C}"/>
              </a:ext>
            </a:extLst>
          </p:cNvPr>
          <p:cNvPicPr>
            <a:picLocks noChangeAspect="1"/>
          </p:cNvPicPr>
          <p:nvPr/>
        </p:nvPicPr>
        <p:blipFill>
          <a:blip r:embed="rId7"/>
          <a:stretch>
            <a:fillRect/>
          </a:stretch>
        </p:blipFill>
        <p:spPr>
          <a:xfrm>
            <a:off x="3266337" y="3100719"/>
            <a:ext cx="3031049" cy="1986642"/>
          </a:xfrm>
          <a:prstGeom prst="rect">
            <a:avLst/>
          </a:prstGeom>
        </p:spPr>
      </p:pic>
      <p:pic>
        <p:nvPicPr>
          <p:cNvPr id="5" name="Picture 4">
            <a:extLst>
              <a:ext uri="{FF2B5EF4-FFF2-40B4-BE49-F238E27FC236}">
                <a16:creationId xmlns:a16="http://schemas.microsoft.com/office/drawing/2014/main" id="{3C47416A-B32F-4627-BA34-5AB25DC62C80}"/>
              </a:ext>
            </a:extLst>
          </p:cNvPr>
          <p:cNvPicPr>
            <a:picLocks noChangeAspect="1"/>
          </p:cNvPicPr>
          <p:nvPr/>
        </p:nvPicPr>
        <p:blipFill>
          <a:blip r:embed="rId8"/>
          <a:stretch>
            <a:fillRect/>
          </a:stretch>
        </p:blipFill>
        <p:spPr>
          <a:xfrm>
            <a:off x="6433456" y="3100719"/>
            <a:ext cx="2626179" cy="1986642"/>
          </a:xfrm>
          <a:prstGeom prst="rect">
            <a:avLst/>
          </a:prstGeom>
        </p:spPr>
      </p:pic>
    </p:spTree>
    <p:extLst>
      <p:ext uri="{BB962C8B-B14F-4D97-AF65-F5344CB8AC3E}">
        <p14:creationId xmlns:p14="http://schemas.microsoft.com/office/powerpoint/2010/main" val="2665277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Related work</a:t>
            </a:r>
          </a:p>
        </p:txBody>
      </p:sp>
      <p:pic>
        <p:nvPicPr>
          <p:cNvPr id="4" name="Content Placeholder 3">
            <a:extLst>
              <a:ext uri="{FF2B5EF4-FFF2-40B4-BE49-F238E27FC236}">
                <a16:creationId xmlns:a16="http://schemas.microsoft.com/office/drawing/2014/main" id="{63A3CB2F-190A-449E-9C55-11C5E2D51481}"/>
              </a:ext>
            </a:extLst>
          </p:cNvPr>
          <p:cNvPicPr>
            <a:picLocks noGrp="1" noChangeAspect="1"/>
          </p:cNvPicPr>
          <p:nvPr>
            <p:ph idx="1"/>
          </p:nvPr>
        </p:nvPicPr>
        <p:blipFill>
          <a:blip r:embed="rId3"/>
          <a:stretch>
            <a:fillRect/>
          </a:stretch>
        </p:blipFill>
        <p:spPr>
          <a:xfrm>
            <a:off x="226783" y="1065058"/>
            <a:ext cx="4061456" cy="3175906"/>
          </a:xfrm>
          <a:prstGeom prst="rect">
            <a:avLst/>
          </a:prstGeom>
        </p:spPr>
      </p:pic>
      <p:sp>
        <p:nvSpPr>
          <p:cNvPr id="5" name="Rectangle 4">
            <a:extLst>
              <a:ext uri="{FF2B5EF4-FFF2-40B4-BE49-F238E27FC236}">
                <a16:creationId xmlns:a16="http://schemas.microsoft.com/office/drawing/2014/main" id="{F87D9881-7570-457B-BA16-C6606D911A0F}"/>
              </a:ext>
            </a:extLst>
          </p:cNvPr>
          <p:cNvSpPr/>
          <p:nvPr/>
        </p:nvSpPr>
        <p:spPr>
          <a:xfrm>
            <a:off x="87086" y="4426269"/>
            <a:ext cx="9144000" cy="523220"/>
          </a:xfrm>
          <a:prstGeom prst="rect">
            <a:avLst/>
          </a:prstGeom>
        </p:spPr>
        <p:txBody>
          <a:bodyPr wrap="square">
            <a:spAutoFit/>
          </a:bodyPr>
          <a:lstStyle/>
          <a:p>
            <a:r>
              <a:rPr lang="en-US" sz="1400" dirty="0">
                <a:latin typeface="Times New Roman" panose="02020603050405020304" pitchFamily="18" charset="0"/>
                <a:cs typeface="Times New Roman" panose="02020603050405020304" pitchFamily="18" charset="0"/>
              </a:rPr>
              <a:t>Wojciechowski, </a:t>
            </a:r>
            <a:r>
              <a:rPr lang="en-US" sz="1400" dirty="0" err="1">
                <a:latin typeface="Times New Roman" panose="02020603050405020304" pitchFamily="18" charset="0"/>
                <a:cs typeface="Times New Roman" panose="02020603050405020304" pitchFamily="18" charset="0"/>
              </a:rPr>
              <a:t>Rafal</a:t>
            </a:r>
            <a:r>
              <a:rPr lang="en-US" sz="1400" dirty="0">
                <a:latin typeface="Times New Roman" panose="02020603050405020304" pitchFamily="18" charset="0"/>
                <a:cs typeface="Times New Roman" panose="02020603050405020304" pitchFamily="18" charset="0"/>
              </a:rPr>
              <a:t>, et al. "Building virtual and augmented reality museum exhibitions." </a:t>
            </a:r>
            <a:r>
              <a:rPr lang="en-US" sz="1400" i="1" dirty="0">
                <a:latin typeface="Times New Roman" panose="02020603050405020304" pitchFamily="18" charset="0"/>
                <a:cs typeface="Times New Roman" panose="02020603050405020304" pitchFamily="18" charset="0"/>
              </a:rPr>
              <a:t>Proceedings of the ninth international conference on 3D Web technology</a:t>
            </a:r>
            <a:r>
              <a:rPr lang="en-US" sz="1400" dirty="0">
                <a:latin typeface="Times New Roman" panose="02020603050405020304" pitchFamily="18" charset="0"/>
                <a:cs typeface="Times New Roman" panose="02020603050405020304" pitchFamily="18" charset="0"/>
              </a:rPr>
              <a:t>. ACM, 2004.</a:t>
            </a:r>
          </a:p>
        </p:txBody>
      </p:sp>
      <p:pic>
        <p:nvPicPr>
          <p:cNvPr id="6" name="Picture 5">
            <a:extLst>
              <a:ext uri="{FF2B5EF4-FFF2-40B4-BE49-F238E27FC236}">
                <a16:creationId xmlns:a16="http://schemas.microsoft.com/office/drawing/2014/main" id="{C834CAEF-A12F-4F1E-BCB9-346DA53B1F1B}"/>
              </a:ext>
            </a:extLst>
          </p:cNvPr>
          <p:cNvPicPr>
            <a:picLocks noChangeAspect="1"/>
          </p:cNvPicPr>
          <p:nvPr/>
        </p:nvPicPr>
        <p:blipFill>
          <a:blip r:embed="rId4"/>
          <a:stretch>
            <a:fillRect/>
          </a:stretch>
        </p:blipFill>
        <p:spPr>
          <a:xfrm>
            <a:off x="4484181" y="1065058"/>
            <a:ext cx="4433036" cy="3175906"/>
          </a:xfrm>
          <a:prstGeom prst="rect">
            <a:avLst/>
          </a:prstGeom>
        </p:spPr>
      </p:pic>
    </p:spTree>
    <p:extLst>
      <p:ext uri="{BB962C8B-B14F-4D97-AF65-F5344CB8AC3E}">
        <p14:creationId xmlns:p14="http://schemas.microsoft.com/office/powerpoint/2010/main" val="25020749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Related work</a:t>
            </a:r>
          </a:p>
        </p:txBody>
      </p:sp>
      <p:sp>
        <p:nvSpPr>
          <p:cNvPr id="5" name="Rectangle 4">
            <a:extLst>
              <a:ext uri="{FF2B5EF4-FFF2-40B4-BE49-F238E27FC236}">
                <a16:creationId xmlns:a16="http://schemas.microsoft.com/office/drawing/2014/main" id="{F87D9881-7570-457B-BA16-C6606D911A0F}"/>
              </a:ext>
            </a:extLst>
          </p:cNvPr>
          <p:cNvSpPr/>
          <p:nvPr/>
        </p:nvSpPr>
        <p:spPr>
          <a:xfrm>
            <a:off x="87086" y="4531921"/>
            <a:ext cx="9144000" cy="523220"/>
          </a:xfrm>
          <a:prstGeom prst="rect">
            <a:avLst/>
          </a:prstGeom>
        </p:spPr>
        <p:txBody>
          <a:bodyPr wrap="square">
            <a:spAutoFit/>
          </a:bodyPr>
          <a:lstStyle/>
          <a:p>
            <a:r>
              <a:rPr lang="en-US" sz="1400" dirty="0" err="1">
                <a:latin typeface="Times New Roman" panose="02020603050405020304" pitchFamily="18" charset="0"/>
                <a:cs typeface="Times New Roman" panose="02020603050405020304" pitchFamily="18" charset="0"/>
              </a:rPr>
              <a:t>Magnenat-Thalmann</a:t>
            </a:r>
            <a:r>
              <a:rPr lang="en-US" sz="1400" dirty="0">
                <a:latin typeface="Times New Roman" panose="02020603050405020304" pitchFamily="18" charset="0"/>
                <a:cs typeface="Times New Roman" panose="02020603050405020304" pitchFamily="18" charset="0"/>
              </a:rPr>
              <a:t>, Nadia, and George </a:t>
            </a:r>
            <a:r>
              <a:rPr lang="en-US" sz="1400" dirty="0" err="1">
                <a:latin typeface="Times New Roman" panose="02020603050405020304" pitchFamily="18" charset="0"/>
                <a:cs typeface="Times New Roman" panose="02020603050405020304" pitchFamily="18" charset="0"/>
              </a:rPr>
              <a:t>Papagiannakis</a:t>
            </a:r>
            <a:r>
              <a:rPr lang="en-US" sz="1400" dirty="0">
                <a:latin typeface="Times New Roman" panose="02020603050405020304" pitchFamily="18" charset="0"/>
                <a:cs typeface="Times New Roman" panose="02020603050405020304" pitchFamily="18" charset="0"/>
              </a:rPr>
              <a:t>. "Virtual worlds and augmented reality in cultural heritage applications." Recording, modeling and visualization of cultural heritage (2005): 419-430.</a:t>
            </a:r>
          </a:p>
        </p:txBody>
      </p:sp>
      <p:pic>
        <p:nvPicPr>
          <p:cNvPr id="8" name="Picture 7">
            <a:extLst>
              <a:ext uri="{FF2B5EF4-FFF2-40B4-BE49-F238E27FC236}">
                <a16:creationId xmlns:a16="http://schemas.microsoft.com/office/drawing/2014/main" id="{B25CA266-AB08-4307-A00F-C330023D45BD}"/>
              </a:ext>
            </a:extLst>
          </p:cNvPr>
          <p:cNvPicPr>
            <a:picLocks noChangeAspect="1"/>
          </p:cNvPicPr>
          <p:nvPr/>
        </p:nvPicPr>
        <p:blipFill>
          <a:blip r:embed="rId3"/>
          <a:stretch>
            <a:fillRect/>
          </a:stretch>
        </p:blipFill>
        <p:spPr>
          <a:xfrm>
            <a:off x="87086" y="1023257"/>
            <a:ext cx="8969828" cy="3403012"/>
          </a:xfrm>
          <a:prstGeom prst="rect">
            <a:avLst/>
          </a:prstGeom>
        </p:spPr>
      </p:pic>
    </p:spTree>
    <p:extLst>
      <p:ext uri="{BB962C8B-B14F-4D97-AF65-F5344CB8AC3E}">
        <p14:creationId xmlns:p14="http://schemas.microsoft.com/office/powerpoint/2010/main" val="1229170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6F07-694D-4C1B-ABAF-6A0C6FC5FF27}"/>
              </a:ext>
            </a:extLst>
          </p:cNvPr>
          <p:cNvSpPr>
            <a:spLocks noGrp="1"/>
          </p:cNvSpPr>
          <p:nvPr>
            <p:ph type="title"/>
          </p:nvPr>
        </p:nvSpPr>
        <p:spPr/>
        <p:txBody>
          <a:bodyPr/>
          <a:lstStyle/>
          <a:p>
            <a:r>
              <a:rPr lang="en-US" dirty="0"/>
              <a:t>Related work</a:t>
            </a:r>
          </a:p>
        </p:txBody>
      </p:sp>
      <p:sp>
        <p:nvSpPr>
          <p:cNvPr id="5" name="Rectangle 4">
            <a:extLst>
              <a:ext uri="{FF2B5EF4-FFF2-40B4-BE49-F238E27FC236}">
                <a16:creationId xmlns:a16="http://schemas.microsoft.com/office/drawing/2014/main" id="{F87D9881-7570-457B-BA16-C6606D911A0F}"/>
              </a:ext>
            </a:extLst>
          </p:cNvPr>
          <p:cNvSpPr/>
          <p:nvPr/>
        </p:nvSpPr>
        <p:spPr>
          <a:xfrm>
            <a:off x="87086" y="4531921"/>
            <a:ext cx="9144000" cy="523220"/>
          </a:xfrm>
          <a:prstGeom prst="rect">
            <a:avLst/>
          </a:prstGeom>
        </p:spPr>
        <p:txBody>
          <a:bodyPr wrap="square">
            <a:spAutoFit/>
          </a:bodyPr>
          <a:lstStyle/>
          <a:p>
            <a:r>
              <a:rPr lang="en-US" sz="1400" dirty="0">
                <a:latin typeface="Times New Roman" panose="02020603050405020304" pitchFamily="18" charset="0"/>
                <a:cs typeface="Times New Roman" panose="02020603050405020304" pitchFamily="18" charset="0"/>
              </a:rPr>
              <a:t>Stricker, Didier, et al. "Design and development issues for </a:t>
            </a:r>
            <a:r>
              <a:rPr lang="en-US" sz="1400" dirty="0" err="1">
                <a:latin typeface="Times New Roman" panose="02020603050405020304" pitchFamily="18" charset="0"/>
                <a:cs typeface="Times New Roman" panose="02020603050405020304" pitchFamily="18" charset="0"/>
              </a:rPr>
              <a:t>archeoguide</a:t>
            </a:r>
            <a:r>
              <a:rPr lang="en-US" sz="1400" dirty="0">
                <a:latin typeface="Times New Roman" panose="02020603050405020304" pitchFamily="18" charset="0"/>
                <a:cs typeface="Times New Roman" panose="02020603050405020304" pitchFamily="18" charset="0"/>
              </a:rPr>
              <a:t>: An augmented reality based cultural heritage on-site guide." Proc. Int’l Conf. Augmented Virtual Environments and 3D Imaging. 2001.</a:t>
            </a:r>
          </a:p>
        </p:txBody>
      </p:sp>
      <p:pic>
        <p:nvPicPr>
          <p:cNvPr id="3" name="Picture 2">
            <a:extLst>
              <a:ext uri="{FF2B5EF4-FFF2-40B4-BE49-F238E27FC236}">
                <a16:creationId xmlns:a16="http://schemas.microsoft.com/office/drawing/2014/main" id="{5E0C7032-1105-44A4-8ADE-3CAC9C959C0C}"/>
              </a:ext>
            </a:extLst>
          </p:cNvPr>
          <p:cNvPicPr>
            <a:picLocks noChangeAspect="1"/>
          </p:cNvPicPr>
          <p:nvPr/>
        </p:nvPicPr>
        <p:blipFill>
          <a:blip r:embed="rId3"/>
          <a:stretch>
            <a:fillRect/>
          </a:stretch>
        </p:blipFill>
        <p:spPr>
          <a:xfrm>
            <a:off x="87086" y="1056594"/>
            <a:ext cx="4308479" cy="3297692"/>
          </a:xfrm>
          <a:prstGeom prst="rect">
            <a:avLst/>
          </a:prstGeom>
        </p:spPr>
      </p:pic>
      <p:pic>
        <p:nvPicPr>
          <p:cNvPr id="4" name="Picture 3">
            <a:extLst>
              <a:ext uri="{FF2B5EF4-FFF2-40B4-BE49-F238E27FC236}">
                <a16:creationId xmlns:a16="http://schemas.microsoft.com/office/drawing/2014/main" id="{61951024-1E5B-49B5-8644-E9350B20075B}"/>
              </a:ext>
            </a:extLst>
          </p:cNvPr>
          <p:cNvPicPr>
            <a:picLocks noChangeAspect="1"/>
          </p:cNvPicPr>
          <p:nvPr/>
        </p:nvPicPr>
        <p:blipFill>
          <a:blip r:embed="rId4"/>
          <a:stretch>
            <a:fillRect/>
          </a:stretch>
        </p:blipFill>
        <p:spPr>
          <a:xfrm>
            <a:off x="4571999" y="1056594"/>
            <a:ext cx="4317207" cy="3297692"/>
          </a:xfrm>
          <a:prstGeom prst="rect">
            <a:avLst/>
          </a:prstGeom>
        </p:spPr>
      </p:pic>
    </p:spTree>
    <p:extLst>
      <p:ext uri="{BB962C8B-B14F-4D97-AF65-F5344CB8AC3E}">
        <p14:creationId xmlns:p14="http://schemas.microsoft.com/office/powerpoint/2010/main" val="1209099527"/>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4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5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6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7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TTUS_PPT_9-16wide_WHITE.thmx</Template>
  <TotalTime>239</TotalTime>
  <Words>1646</Words>
  <Application>Microsoft Office PowerPoint</Application>
  <PresentationFormat>On-screen Show (16:9)</PresentationFormat>
  <Paragraphs>77</Paragraphs>
  <Slides>21</Slides>
  <Notes>17</Notes>
  <HiddenSlides>0</HiddenSlides>
  <MMClips>0</MMClips>
  <ScaleCrop>false</ScaleCrop>
  <HeadingPairs>
    <vt:vector size="6" baseType="variant">
      <vt:variant>
        <vt:lpstr>Fonts Used</vt:lpstr>
      </vt:variant>
      <vt:variant>
        <vt:i4>4</vt:i4>
      </vt:variant>
      <vt:variant>
        <vt:lpstr>Theme</vt:lpstr>
      </vt:variant>
      <vt:variant>
        <vt:i4>5</vt:i4>
      </vt:variant>
      <vt:variant>
        <vt:lpstr>Slide Titles</vt:lpstr>
      </vt:variant>
      <vt:variant>
        <vt:i4>21</vt:i4>
      </vt:variant>
    </vt:vector>
  </HeadingPairs>
  <TitlesOfParts>
    <vt:vector size="30" baseType="lpstr">
      <vt:lpstr>Arial</vt:lpstr>
      <vt:lpstr>Calibri</vt:lpstr>
      <vt:lpstr>Times New Roman</vt:lpstr>
      <vt:lpstr>Wingdings</vt:lpstr>
      <vt:lpstr>1_Custom Design</vt:lpstr>
      <vt:lpstr>4_Custom Design</vt:lpstr>
      <vt:lpstr>5_Custom Design</vt:lpstr>
      <vt:lpstr>6_Custom Design</vt:lpstr>
      <vt:lpstr>7_Custom Design</vt:lpstr>
      <vt:lpstr>PowerPoint Presentation</vt:lpstr>
      <vt:lpstr>Agenda</vt:lpstr>
      <vt:lpstr>Introduction</vt:lpstr>
      <vt:lpstr>The Battle of Palmito Ranch </vt:lpstr>
      <vt:lpstr>The Battle of Palmito Ranch </vt:lpstr>
      <vt:lpstr>The Battle of Palmito Ranch </vt:lpstr>
      <vt:lpstr>Related work</vt:lpstr>
      <vt:lpstr>Related work</vt:lpstr>
      <vt:lpstr>Related work</vt:lpstr>
      <vt:lpstr>Related work</vt:lpstr>
      <vt:lpstr>Problem statement</vt:lpstr>
      <vt:lpstr>Our design</vt:lpstr>
      <vt:lpstr>Our design</vt:lpstr>
      <vt:lpstr>Our design</vt:lpstr>
      <vt:lpstr>Our design</vt:lpstr>
      <vt:lpstr>Our design</vt:lpstr>
      <vt:lpstr>Our design</vt:lpstr>
      <vt:lpstr>Our design</vt:lpstr>
      <vt:lpstr>User study</vt:lpstr>
      <vt:lpstr>Conclusion and Future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Husmann, Kaitlyn</dc:creator>
  <cp:lastModifiedBy>Nguyen, Vinh</cp:lastModifiedBy>
  <cp:revision>27</cp:revision>
  <dcterms:created xsi:type="dcterms:W3CDTF">2013-08-02T17:45:05Z</dcterms:created>
  <dcterms:modified xsi:type="dcterms:W3CDTF">2019-12-09T00:48:51Z</dcterms:modified>
</cp:coreProperties>
</file>

<file path=docProps/thumbnail.jpeg>
</file>